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06" r:id="rId2"/>
    <p:sldId id="266" r:id="rId3"/>
    <p:sldId id="455" r:id="rId4"/>
    <p:sldId id="459" r:id="rId5"/>
    <p:sldId id="451" r:id="rId6"/>
    <p:sldId id="458" r:id="rId7"/>
    <p:sldId id="447" r:id="rId8"/>
    <p:sldId id="456" r:id="rId9"/>
    <p:sldId id="460" r:id="rId10"/>
    <p:sldId id="448" r:id="rId11"/>
    <p:sldId id="449" r:id="rId12"/>
    <p:sldId id="457" r:id="rId13"/>
    <p:sldId id="450" r:id="rId14"/>
  </p:sldIdLst>
  <p:sldSz cx="12192000" cy="6858000"/>
  <p:notesSz cx="6858000" cy="9144000"/>
  <p:defaultTextStyle>
    <a:defPPr>
      <a:defRPr lang="zh-CN"/>
    </a:defPPr>
    <a:lvl1pPr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1pPr>
    <a:lvl2pPr marL="457200"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2pPr>
    <a:lvl3pPr marL="914400"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3pPr>
    <a:lvl4pPr marL="1371600"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4pPr>
    <a:lvl5pPr marL="1828800"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5pPr>
    <a:lvl6pPr marL="2286000" algn="l" defTabSz="914400" rtl="0" eaLnBrk="1" latinLnBrk="0" hangingPunct="1"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6pPr>
    <a:lvl7pPr marL="2743200" algn="l" defTabSz="914400" rtl="0" eaLnBrk="1" latinLnBrk="0" hangingPunct="1"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7pPr>
    <a:lvl8pPr marL="3200400" algn="l" defTabSz="914400" rtl="0" eaLnBrk="1" latinLnBrk="0" hangingPunct="1"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8pPr>
    <a:lvl9pPr marL="3657600" algn="l" defTabSz="914400" rtl="0" eaLnBrk="1" latinLnBrk="0" hangingPunct="1"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016" userDrawn="1">
          <p15:clr>
            <a:srgbClr val="A4A3A4"/>
          </p15:clr>
        </p15:guide>
        <p15:guide id="2" pos="428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FF3300"/>
    <a:srgbClr val="FFFFFF"/>
    <a:srgbClr val="FFFF66"/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70" autoAdjust="0"/>
    <p:restoredTop sz="94588" autoAdjust="0"/>
  </p:normalViewPr>
  <p:slideViewPr>
    <p:cSldViewPr>
      <p:cViewPr varScale="1">
        <p:scale>
          <a:sx n="51" d="100"/>
          <a:sy n="51" d="100"/>
        </p:scale>
        <p:origin x="-108" y="-1278"/>
      </p:cViewPr>
      <p:guideLst>
        <p:guide orient="horz" pos="2016"/>
        <p:guide pos="4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0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D12943E3-7C28-4539-8E67-937EF62226D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529739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65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89E1932E-A21F-4954-B118-8F30B5D8992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42712510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B8A97F-C79E-4050-903D-8627F2CA1290}" type="slidenum">
              <a:rPr lang="en-US" altLang="zh-CN" smtClean="0"/>
              <a:pPr/>
              <a:t>1</a:t>
            </a:fld>
            <a:endParaRPr lang="en-US" altLang="zh-CN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="" xmlns:p14="http://schemas.microsoft.com/office/powerpoint/2010/main" val="1701307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B220E3-DB1F-44A3-B834-BAB5D73F670C}" type="slidenum">
              <a:rPr lang="en-US" altLang="zh-CN" smtClean="0"/>
              <a:pPr/>
              <a:t>11</a:t>
            </a:fld>
            <a:endParaRPr lang="en-US" altLang="zh-CN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="" xmlns:p14="http://schemas.microsoft.com/office/powerpoint/2010/main" val="19348991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B220E3-DB1F-44A3-B834-BAB5D73F670C}" type="slidenum">
              <a:rPr lang="en-US" altLang="zh-CN" smtClean="0"/>
              <a:pPr/>
              <a:t>12</a:t>
            </a:fld>
            <a:endParaRPr lang="en-US" altLang="zh-CN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="" xmlns:p14="http://schemas.microsoft.com/office/powerpoint/2010/main" val="4103601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C3AC7-8DAD-4203-A3DF-004F385BD0AA}" type="slidenum">
              <a:rPr lang="en-US" altLang="zh-CN" smtClean="0"/>
              <a:pPr/>
              <a:t>13</a:t>
            </a:fld>
            <a:endParaRPr lang="en-US" altLang="zh-CN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="" xmlns:p14="http://schemas.microsoft.com/office/powerpoint/2010/main" val="2660085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CEF5E9-FE89-4397-8295-A4F739961F19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="" xmlns:p14="http://schemas.microsoft.com/office/powerpoint/2010/main" val="3810213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20737-F93C-43F2-80E0-E5000846145F}" type="slidenum">
              <a:rPr lang="en-US" altLang="zh-CN" smtClean="0"/>
              <a:pPr/>
              <a:t>4</a:t>
            </a:fld>
            <a:endParaRPr lang="en-US" altLang="zh-CN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="" xmlns:p14="http://schemas.microsoft.com/office/powerpoint/2010/main" val="3855276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FF40B8-C717-4803-A83B-1C0383C43E9C}" type="slidenum">
              <a:rPr lang="en-US" altLang="zh-CN" smtClean="0"/>
              <a:pPr/>
              <a:t>5</a:t>
            </a:fld>
            <a:endParaRPr lang="en-US" altLang="zh-CN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="" xmlns:p14="http://schemas.microsoft.com/office/powerpoint/2010/main" val="284438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FF40B8-C717-4803-A83B-1C0383C43E9C}" type="slidenum">
              <a:rPr lang="en-US" altLang="zh-CN" smtClean="0"/>
              <a:pPr/>
              <a:t>6</a:t>
            </a:fld>
            <a:endParaRPr lang="en-US" altLang="zh-CN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="" xmlns:p14="http://schemas.microsoft.com/office/powerpoint/2010/main" val="546538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20737-F93C-43F2-80E0-E5000846145F}" type="slidenum">
              <a:rPr lang="en-US" altLang="zh-CN" smtClean="0"/>
              <a:pPr/>
              <a:t>7</a:t>
            </a:fld>
            <a:endParaRPr lang="en-US" altLang="zh-CN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="" xmlns:p14="http://schemas.microsoft.com/office/powerpoint/2010/main" val="2600090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20737-F93C-43F2-80E0-E5000846145F}" type="slidenum">
              <a:rPr lang="en-US" altLang="zh-CN" smtClean="0"/>
              <a:pPr/>
              <a:t>8</a:t>
            </a:fld>
            <a:endParaRPr lang="en-US" altLang="zh-CN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="" xmlns:p14="http://schemas.microsoft.com/office/powerpoint/2010/main" val="30303736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20737-F93C-43F2-80E0-E5000846145F}" type="slidenum">
              <a:rPr lang="en-US" altLang="zh-CN" smtClean="0"/>
              <a:pPr/>
              <a:t>9</a:t>
            </a:fld>
            <a:endParaRPr lang="en-US" altLang="zh-CN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="" xmlns:p14="http://schemas.microsoft.com/office/powerpoint/2010/main" val="2318152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635307-525D-4F7A-A24A-9851BC33D27A}" type="slidenum">
              <a:rPr lang="en-US" altLang="zh-CN" smtClean="0"/>
              <a:pPr/>
              <a:t>10</a:t>
            </a:fld>
            <a:endParaRPr lang="en-US" altLang="zh-CN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="" xmlns:p14="http://schemas.microsoft.com/office/powerpoint/2010/main" val="2800753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759FE-F4B8-4A6A-9FBF-34F86042A8A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45EB4-1FC5-467D-AC80-8F5CA4532F8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E57BC-9813-4A6E-83B5-B0F8D03AE32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FDFD6-CFCE-4784-9D21-234C18D647C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1BA-73B4-44E5-8BB9-1D95AE3FB6E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AE872-B79E-4B52-A434-803647A7DA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47069-7F89-4CA9-9FD3-19D0EC29DC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54A04-99A5-47E8-A3BA-EE4C5A73B8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E0558-C045-4BA5-9C24-EA0512A4326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676A4-D3BC-4BB9-AD34-76CBF3A83F3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1CBE4-77A2-49D4-8001-732DF192A5C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3B1D3D2-80C9-4313-93D3-7B73176187B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09800" y="1827214"/>
            <a:ext cx="7772400" cy="915987"/>
          </a:xfrm>
        </p:spPr>
        <p:txBody>
          <a:bodyPr vert="horz" wrap="square" lIns="115196" tIns="57598" rIns="115196" bIns="57598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sz="40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种子检验学</a:t>
            </a:r>
            <a:r>
              <a:rPr lang="zh-CN" altLang="en-US" sz="4000" b="1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实验</a:t>
            </a:r>
            <a:endParaRPr lang="zh-CN" alt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125789" y="3367089"/>
            <a:ext cx="6046787" cy="1939925"/>
          </a:xfrm>
        </p:spPr>
        <p:txBody>
          <a:bodyPr vert="horz" wrap="square" lIns="115196" tIns="57598" rIns="115196" bIns="57598" numCol="1" anchor="t" anchorCtr="0" compatLnSpc="1">
            <a:prstTxWarp prst="textNoShape">
              <a:avLst/>
            </a:prstTxWarp>
          </a:bodyPr>
          <a:lstStyle/>
          <a:p>
            <a:pPr marL="0" indent="0" algn="ctr" defTabSz="1152525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zh-CN" altLang="en-US" sz="2400" b="1">
                <a:latin typeface="华文新魏" pitchFamily="2" charset="-122"/>
                <a:ea typeface="华文新魏" pitchFamily="2" charset="-122"/>
              </a:rPr>
              <a:t>马守才  博士</a:t>
            </a:r>
            <a:r>
              <a:rPr lang="en-US" altLang="zh-CN" sz="2400" b="1">
                <a:latin typeface="华文新魏" pitchFamily="2" charset="-122"/>
                <a:ea typeface="华文新魏" pitchFamily="2" charset="-122"/>
              </a:rPr>
              <a:t>/</a:t>
            </a:r>
            <a:r>
              <a:rPr lang="zh-CN" altLang="en-US" sz="2400" b="1">
                <a:latin typeface="华文新魏" pitchFamily="2" charset="-122"/>
                <a:ea typeface="华文新魏" pitchFamily="2" charset="-122"/>
              </a:rPr>
              <a:t>副教授</a:t>
            </a:r>
          </a:p>
          <a:p>
            <a:pPr marL="0" indent="0" algn="ctr" defTabSz="1152525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zh-CN" altLang="en-US" sz="2400" b="1">
                <a:latin typeface="华文新魏" pitchFamily="2" charset="-122"/>
                <a:ea typeface="华文新魏" pitchFamily="2" charset="-122"/>
              </a:rPr>
              <a:t>西北农林科技大学农学院</a:t>
            </a:r>
          </a:p>
          <a:p>
            <a:pPr marL="0" indent="0" algn="ctr" defTabSz="1152525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2400" b="1">
                <a:latin typeface="华文新魏" pitchFamily="2" charset="-122"/>
                <a:ea typeface="华文新魏" pitchFamily="2" charset="-122"/>
              </a:rPr>
              <a:t>Email:mashoucai@nwsuaf.edu.cn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5303839" y="260350"/>
            <a:ext cx="5184775" cy="577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5196" tIns="57598" rIns="115196" bIns="57598">
            <a:spAutoFit/>
          </a:bodyPr>
          <a:lstStyle/>
          <a:p>
            <a:pPr algn="ctr" defTabSz="1152525">
              <a:lnSpc>
                <a:spcPct val="100000"/>
              </a:lnSpc>
              <a:spcBef>
                <a:spcPct val="50000"/>
              </a:spcBef>
            </a:pPr>
            <a:endParaRPr kumimoji="0" lang="zh-CN" altLang="zh-CN" sz="3000" b="0">
              <a:solidFill>
                <a:srgbClr val="FFFF00"/>
              </a:solidFill>
              <a:latin typeface="Times New Roman" pitchFamily="18" charset="0"/>
            </a:endParaRPr>
          </a:p>
        </p:txBody>
      </p:sp>
      <p:grpSp>
        <p:nvGrpSpPr>
          <p:cNvPr id="2053" name="Group 13"/>
          <p:cNvGrpSpPr>
            <a:grpSpLocks/>
          </p:cNvGrpSpPr>
          <p:nvPr/>
        </p:nvGrpSpPr>
        <p:grpSpPr bwMode="auto">
          <a:xfrm>
            <a:off x="1803400" y="57151"/>
            <a:ext cx="3206750" cy="684213"/>
            <a:chOff x="22" y="27"/>
            <a:chExt cx="2020" cy="323"/>
          </a:xfrm>
        </p:grpSpPr>
        <p:pic>
          <p:nvPicPr>
            <p:cNvPr id="2059" name="Picture 7" descr="西北农大校名-绿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008000"/>
                </a:clrFrom>
                <a:clrTo>
                  <a:srgbClr val="008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40" y="78"/>
              <a:ext cx="170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0" name="Picture 9" descr="校徽2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" y="27"/>
              <a:ext cx="318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4" name="Picture 10" descr="sunfl3b[2]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01850" y="4581526"/>
            <a:ext cx="1257300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1" descr="Corn_Grain_MC[2]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20188" y="4508501"/>
            <a:ext cx="1173162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22" descr="bar01"/>
          <p:cNvPicPr>
            <a:picLocks noChangeAspect="1" noChangeArrowheads="1"/>
          </p:cNvPicPr>
          <p:nvPr/>
        </p:nvPicPr>
        <p:blipFill>
          <a:blip r:embed="rId7"/>
          <a:srcRect t="6946" r="5429" b="16643"/>
          <a:stretch>
            <a:fillRect/>
          </a:stretch>
        </p:blipFill>
        <p:spPr bwMode="auto">
          <a:xfrm>
            <a:off x="1674814" y="928688"/>
            <a:ext cx="3906837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AutoShape 23"/>
          <p:cNvSpPr>
            <a:spLocks noChangeArrowheads="1"/>
          </p:cNvSpPr>
          <p:nvPr/>
        </p:nvSpPr>
        <p:spPr bwMode="auto">
          <a:xfrm>
            <a:off x="1809750" y="1074738"/>
            <a:ext cx="2660650" cy="563562"/>
          </a:xfrm>
          <a:prstGeom prst="roundRect">
            <a:avLst>
              <a:gd name="adj" fmla="val 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b"/>
          <a:lstStyle/>
          <a:p>
            <a:pPr latinLnBrk="1">
              <a:lnSpc>
                <a:spcPct val="90000"/>
              </a:lnSpc>
            </a:pPr>
            <a:r>
              <a:rPr kumimoji="0" lang="en-US" altLang="zh-CN" sz="2600" i="1" dirty="0">
                <a:solidFill>
                  <a:schemeClr val="tx1"/>
                </a:solidFill>
                <a:latin typeface="HY견고딕"/>
                <a:ea typeface="宋体" pitchFamily="2" charset="-122"/>
              </a:rPr>
              <a:t> </a:t>
            </a:r>
            <a:r>
              <a:rPr kumimoji="0" lang="zh-CN" altLang="en-US" sz="3600" smtClean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种子</a:t>
            </a:r>
            <a:r>
              <a:rPr kumimoji="0" lang="zh-CN" altLang="en-US" sz="3600" smtClean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检验</a:t>
            </a:r>
            <a:r>
              <a:rPr kumimoji="0" lang="zh-CN" altLang="en-US" sz="3600" smtClean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学</a:t>
            </a:r>
            <a:endParaRPr kumimoji="0" lang="zh-CN" altLang="en-US" sz="3600">
              <a:solidFill>
                <a:srgbClr val="0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058" name="Line 21"/>
          <p:cNvSpPr>
            <a:spLocks noChangeShapeType="1"/>
          </p:cNvSpPr>
          <p:nvPr/>
        </p:nvSpPr>
        <p:spPr bwMode="auto">
          <a:xfrm>
            <a:off x="2095500" y="990600"/>
            <a:ext cx="76581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8077200" y="6245226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85C77F73-0862-4D62-A398-7D3B22513B1C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10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8195" name="矩形 9"/>
          <p:cNvSpPr>
            <a:spLocks noChangeArrowheads="1"/>
          </p:cNvSpPr>
          <p:nvPr/>
        </p:nvSpPr>
        <p:spPr bwMode="auto">
          <a:xfrm>
            <a:off x="2024064" y="857251"/>
            <a:ext cx="8072437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/>
              <a:t>6. </a:t>
            </a:r>
            <a:r>
              <a:rPr lang="zh-CN" altLang="en-US" sz="2800" dirty="0"/>
              <a:t>填写净度分析的结果报告单</a:t>
            </a:r>
          </a:p>
          <a:p>
            <a:r>
              <a:rPr lang="en-US" sz="2800" dirty="0"/>
              <a:t>    </a:t>
            </a:r>
            <a:r>
              <a:rPr lang="zh-CN" altLang="en-US" sz="2800" dirty="0"/>
              <a:t>净度分析的最后结果精确到</a:t>
            </a:r>
            <a:r>
              <a:rPr lang="en-US" sz="2800" dirty="0"/>
              <a:t>1</a:t>
            </a:r>
            <a:r>
              <a:rPr lang="zh-CN" altLang="en-US" sz="2800" dirty="0"/>
              <a:t>位小数，如果一种成分的百分率低于</a:t>
            </a:r>
            <a:r>
              <a:rPr lang="en-US" sz="2800" dirty="0"/>
              <a:t>0.05</a:t>
            </a:r>
            <a:r>
              <a:rPr lang="zh-CN" altLang="en-US" sz="2800" dirty="0"/>
              <a:t>％，则填为微量，如果一种成分结果为零，则须填报“一</a:t>
            </a:r>
            <a:r>
              <a:rPr lang="en-US" sz="2800" dirty="0"/>
              <a:t>0.0</a:t>
            </a:r>
            <a:r>
              <a:rPr lang="zh-CN" altLang="en-US" sz="2800" dirty="0"/>
              <a:t>一”</a:t>
            </a:r>
            <a:r>
              <a:rPr lang="en-US" sz="2800" dirty="0"/>
              <a:t>(</a:t>
            </a:r>
            <a:r>
              <a:rPr lang="zh-CN" altLang="en-US" sz="2800" dirty="0"/>
              <a:t>见附表</a:t>
            </a:r>
            <a:r>
              <a:rPr lang="en-US" sz="2800" dirty="0"/>
              <a:t>1</a:t>
            </a:r>
            <a:r>
              <a:rPr lang="zh-CN" altLang="en-US" sz="2800" dirty="0"/>
              <a:t>，附表</a:t>
            </a:r>
            <a:r>
              <a:rPr lang="en-US" sz="2800" dirty="0"/>
              <a:t>3)</a:t>
            </a:r>
            <a:r>
              <a:rPr lang="zh-CN" altLang="en-US" sz="2800" dirty="0"/>
              <a:t>。</a:t>
            </a:r>
            <a:endParaRPr lang="en-US" altLang="zh-C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8077200" y="6245226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5717E2B7-BAD8-4C4E-B54A-DCE203AFD067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11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52597" y="785794"/>
            <a:ext cx="8247987" cy="528641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8077200" y="6245226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5717E2B7-BAD8-4C4E-B54A-DCE203AFD067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12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66910" y="1142984"/>
            <a:ext cx="7597594" cy="350046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8077200" y="6245226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671DE6BD-7B4E-4DAD-BCA9-6D2D62EECA06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13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1267" name="矩形 9"/>
          <p:cNvSpPr>
            <a:spLocks noChangeArrowheads="1"/>
          </p:cNvSpPr>
          <p:nvPr/>
        </p:nvSpPr>
        <p:spPr bwMode="auto">
          <a:xfrm>
            <a:off x="2024064" y="857251"/>
            <a:ext cx="807243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dirty="0"/>
              <a:t>五、作业</a:t>
            </a:r>
          </a:p>
          <a:p>
            <a:r>
              <a:rPr lang="en-US" sz="2800" dirty="0"/>
              <a:t>   (1)</a:t>
            </a:r>
            <a:r>
              <a:rPr lang="zh-CN" altLang="en-US" sz="2800" dirty="0"/>
              <a:t>测定、计算并完成净度分析结果记载表。</a:t>
            </a:r>
            <a:r>
              <a:rPr lang="en-US" sz="2800" dirty="0"/>
              <a:t>    </a:t>
            </a:r>
            <a:endParaRPr lang="zh-CN" altLang="en-US" sz="2800" dirty="0"/>
          </a:p>
          <a:p>
            <a:r>
              <a:rPr lang="en-US" sz="2800" dirty="0"/>
              <a:t>   (2)</a:t>
            </a:r>
            <a:r>
              <a:rPr lang="zh-CN" altLang="en-US" sz="2800" dirty="0"/>
              <a:t>进行净度分析结果报告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809875" y="609600"/>
            <a:ext cx="6643688" cy="838200"/>
          </a:xfrm>
        </p:spPr>
        <p:txBody>
          <a:bodyPr/>
          <a:lstStyle/>
          <a:p>
            <a:pPr eaLnBrk="1" hangingPunct="1"/>
            <a:r>
              <a:rPr lang="zh-CN" altLang="en-US" sz="3600" b="1" smtClean="0">
                <a:latin typeface="黑体" pitchFamily="49" charset="-122"/>
                <a:ea typeface="黑体" pitchFamily="49" charset="-122"/>
              </a:rPr>
              <a:t>实验一</a:t>
            </a:r>
            <a:r>
              <a:rPr lang="en-US" altLang="en-US" sz="3600" b="1" smtClean="0"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种子的净度分析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828800"/>
            <a:ext cx="4038600" cy="609600"/>
          </a:xfrm>
        </p:spPr>
        <p:txBody>
          <a:bodyPr/>
          <a:lstStyle/>
          <a:p>
            <a:pPr>
              <a:defRPr/>
            </a:pPr>
            <a:r>
              <a:rPr lang="zh-CN" altLang="en-US" b="1" kern="1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 一、目的要求</a:t>
            </a:r>
            <a:endParaRPr lang="zh-CN" altLang="en-US" b="1" kern="1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452688" y="2695576"/>
            <a:ext cx="764381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dirty="0"/>
              <a:t>(1)</a:t>
            </a:r>
            <a:r>
              <a:rPr lang="zh-CN" altLang="en-US" sz="2800" dirty="0"/>
              <a:t> 识别净种子、其它植物种子和杂质</a:t>
            </a:r>
            <a:endParaRPr lang="en-US" altLang="zh-CN" sz="2800" dirty="0"/>
          </a:p>
          <a:p>
            <a:r>
              <a:rPr lang="en-US" altLang="zh-CN" sz="2800" dirty="0"/>
              <a:t>(2)</a:t>
            </a:r>
            <a:r>
              <a:rPr lang="zh-CN" altLang="en-US" sz="2800" dirty="0"/>
              <a:t>掌握种子净度的分析技术；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灯片编号占位符 5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lnSpc>
                <a:spcPct val="50000"/>
              </a:lnSpc>
              <a:spcBef>
                <a:spcPct val="50000"/>
              </a:spcBef>
              <a:defRPr/>
            </a:pPr>
            <a:fld id="{1620ECF7-632A-4253-B87E-C72C3BDB3FF8}" type="slidenum">
              <a:rPr lang="en-US" altLang="zh-CN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华文新魏" pitchFamily="2" charset="-122"/>
              </a:rPr>
              <a:pPr algn="r">
                <a:lnSpc>
                  <a:spcPct val="50000"/>
                </a:lnSpc>
                <a:spcBef>
                  <a:spcPct val="50000"/>
                </a:spcBef>
                <a:defRPr/>
              </a:pPr>
              <a:t>3</a:t>
            </a:fld>
            <a:endParaRPr lang="en-US" altLang="zh-CN" sz="1200">
              <a:solidFill>
                <a:schemeClr val="tx1">
                  <a:tint val="75000"/>
                </a:schemeClr>
              </a:solidFill>
              <a:latin typeface="Times New Roman" pitchFamily="18" charset="0"/>
              <a:ea typeface="华文新魏" pitchFamily="2" charset="-122"/>
            </a:endParaRPr>
          </a:p>
        </p:txBody>
      </p:sp>
      <p:sp>
        <p:nvSpPr>
          <p:cNvPr id="266244" name="Text Box 3"/>
          <p:cNvSpPr txBox="1">
            <a:spLocks noChangeArrowheads="1"/>
          </p:cNvSpPr>
          <p:nvPr/>
        </p:nvSpPr>
        <p:spPr bwMode="auto">
          <a:xfrm>
            <a:off x="2493964" y="2065338"/>
            <a:ext cx="1944687" cy="73866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2800"/>
              <a:t>净种子</a:t>
            </a:r>
          </a:p>
        </p:txBody>
      </p:sp>
      <p:sp>
        <p:nvSpPr>
          <p:cNvPr id="266245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667251" y="3000373"/>
            <a:ext cx="5510213" cy="1384995"/>
          </a:xfrm>
          <a:prstGeom prst="rect">
            <a:avLst/>
          </a:prstGeom>
          <a:noFill/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dirty="0"/>
              <a:t>净种子以外的任何植物种类的种子单位，可采用净种子定义所规定的区别特征。</a:t>
            </a:r>
          </a:p>
        </p:txBody>
      </p:sp>
      <p:sp>
        <p:nvSpPr>
          <p:cNvPr id="266246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667250" y="4572009"/>
            <a:ext cx="5543550" cy="954107"/>
          </a:xfrm>
          <a:prstGeom prst="rect">
            <a:avLst/>
          </a:prstGeom>
          <a:noFill/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dirty="0"/>
              <a:t>除净种子和其他植物种子以外的种子和所有其他物质和构造。</a:t>
            </a:r>
          </a:p>
        </p:txBody>
      </p:sp>
      <p:sp>
        <p:nvSpPr>
          <p:cNvPr id="266247" name="Text Box 6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4667251" y="1543940"/>
            <a:ext cx="5472113" cy="1384995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dirty="0"/>
              <a:t>送验者所叙述的种</a:t>
            </a:r>
            <a:r>
              <a:rPr lang="en-US" altLang="zh-CN" sz="2800" dirty="0"/>
              <a:t>(</a:t>
            </a:r>
            <a:r>
              <a:rPr lang="zh-CN" altLang="en-US" sz="2800" dirty="0"/>
              <a:t>包括种的全部植物学变种和栽培品种</a:t>
            </a:r>
            <a:r>
              <a:rPr lang="en-US" altLang="zh-CN" sz="2800" dirty="0"/>
              <a:t>)</a:t>
            </a:r>
            <a:r>
              <a:rPr lang="zh-CN" altLang="en-US" sz="2800" dirty="0"/>
              <a:t>符合规程要求的种子单位或构造。 </a:t>
            </a:r>
          </a:p>
        </p:txBody>
      </p:sp>
      <p:sp>
        <p:nvSpPr>
          <p:cNvPr id="266248" name="Rectangle 7"/>
          <p:cNvSpPr>
            <a:spLocks noChangeArrowheads="1"/>
          </p:cNvSpPr>
          <p:nvPr/>
        </p:nvSpPr>
        <p:spPr bwMode="auto">
          <a:xfrm>
            <a:off x="2292350" y="3513138"/>
            <a:ext cx="2363788" cy="738664"/>
          </a:xfrm>
          <a:prstGeom prst="rect">
            <a:avLst/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2800" dirty="0"/>
              <a:t>其他植物种子</a:t>
            </a:r>
          </a:p>
        </p:txBody>
      </p:sp>
      <p:sp>
        <p:nvSpPr>
          <p:cNvPr id="266249" name="Rectangle 8"/>
          <p:cNvSpPr>
            <a:spLocks noChangeArrowheads="1"/>
          </p:cNvSpPr>
          <p:nvPr/>
        </p:nvSpPr>
        <p:spPr bwMode="auto">
          <a:xfrm>
            <a:off x="2324100" y="4648200"/>
            <a:ext cx="2057400" cy="738664"/>
          </a:xfrm>
          <a:prstGeom prst="rect">
            <a:avLst/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2800"/>
              <a:t>杂质</a:t>
            </a:r>
          </a:p>
        </p:txBody>
      </p:sp>
      <p:sp>
        <p:nvSpPr>
          <p:cNvPr id="266250" name="AutoShape 9"/>
          <p:cNvSpPr>
            <a:spLocks/>
          </p:cNvSpPr>
          <p:nvPr/>
        </p:nvSpPr>
        <p:spPr bwMode="auto">
          <a:xfrm>
            <a:off x="1924050" y="2133601"/>
            <a:ext cx="215900" cy="2809875"/>
          </a:xfrm>
          <a:prstGeom prst="leftBrace">
            <a:avLst>
              <a:gd name="adj1" fmla="val 1084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1152525">
              <a:lnSpc>
                <a:spcPct val="50000"/>
              </a:lnSpc>
              <a:spcBef>
                <a:spcPct val="50000"/>
              </a:spcBef>
            </a:pPr>
            <a:endParaRPr lang="zh-CN" altLang="zh-CN" sz="3500">
              <a:latin typeface="Times New Roman" pitchFamily="18" charset="0"/>
              <a:ea typeface="华文新魏" pitchFamily="2" charset="-122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930400" y="981076"/>
            <a:ext cx="8269288" cy="71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5196" tIns="57598" rIns="115196" bIns="57598">
            <a:spAutoFit/>
          </a:bodyPr>
          <a:lstStyle/>
          <a:p>
            <a:pPr defTabSz="1152525">
              <a:lnSpc>
                <a:spcPct val="140000"/>
              </a:lnSpc>
              <a:spcBef>
                <a:spcPct val="20000"/>
              </a:spcBef>
            </a:pPr>
            <a:r>
              <a:rPr lang="zh-CN" altLang="en-US" sz="2800" dirty="0"/>
              <a:t>二、实验原理</a:t>
            </a:r>
            <a:endParaRPr lang="zh-CN" altLang="en-US" sz="28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8077200" y="6245226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9D5B1430-68AC-4BAC-866D-623897A8A44C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4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52729" y="2071679"/>
            <a:ext cx="5545149" cy="4148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381225" y="686684"/>
            <a:ext cx="721201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dirty="0"/>
              <a:t>玉米属、小麦属、黑麦属、小黑麦属</a:t>
            </a:r>
          </a:p>
          <a:p>
            <a:pPr algn="just">
              <a:lnSpc>
                <a:spcPct val="100000"/>
              </a:lnSpc>
            </a:pPr>
            <a:r>
              <a:rPr lang="zh-CN" altLang="en-US" sz="2800" dirty="0"/>
              <a:t>  </a:t>
            </a:r>
            <a:r>
              <a:rPr lang="en-US" altLang="zh-CN" sz="2800" dirty="0"/>
              <a:t>(1)</a:t>
            </a:r>
            <a:r>
              <a:rPr lang="zh-CN" altLang="en-US" sz="2800" dirty="0"/>
              <a:t>颖果；</a:t>
            </a:r>
          </a:p>
          <a:p>
            <a:pPr algn="just">
              <a:lnSpc>
                <a:spcPct val="100000"/>
              </a:lnSpc>
            </a:pPr>
            <a:r>
              <a:rPr lang="zh-CN" altLang="en-US" sz="2800" dirty="0"/>
              <a:t>  </a:t>
            </a:r>
            <a:r>
              <a:rPr lang="en-US" altLang="zh-CN" sz="2800" dirty="0"/>
              <a:t>(2)</a:t>
            </a:r>
            <a:r>
              <a:rPr lang="zh-CN" altLang="en-US" sz="2800" dirty="0"/>
              <a:t>大小超过原来一半的破损颖果。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8077200" y="6245226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629A1F19-FA6A-4E7C-99C4-F8A4572FC075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5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930400" y="981076"/>
            <a:ext cx="8269288" cy="71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5196" tIns="57598" rIns="115196" bIns="57598">
            <a:spAutoFit/>
          </a:bodyPr>
          <a:lstStyle/>
          <a:p>
            <a:pPr defTabSz="1152525">
              <a:lnSpc>
                <a:spcPct val="140000"/>
              </a:lnSpc>
              <a:spcBef>
                <a:spcPct val="20000"/>
              </a:spcBef>
            </a:pPr>
            <a:r>
              <a:rPr lang="zh-CN" altLang="en-US" sz="2800"/>
              <a:t>三、材料和用具   （见实验过程）</a:t>
            </a:r>
            <a:endParaRPr lang="zh-CN" altLang="en-US" sz="2800" b="0">
              <a:solidFill>
                <a:schemeClr val="tx1"/>
              </a:solidFill>
            </a:endParaRPr>
          </a:p>
        </p:txBody>
      </p:sp>
      <p:sp>
        <p:nvSpPr>
          <p:cNvPr id="6148" name="矩形 8"/>
          <p:cNvSpPr>
            <a:spLocks noChangeArrowheads="1"/>
          </p:cNvSpPr>
          <p:nvPr/>
        </p:nvSpPr>
        <p:spPr bwMode="auto">
          <a:xfrm>
            <a:off x="1952626" y="1857375"/>
            <a:ext cx="270986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/>
              <a:t>四、方法和步骤</a:t>
            </a:r>
          </a:p>
        </p:txBody>
      </p:sp>
      <p:sp>
        <p:nvSpPr>
          <p:cNvPr id="6149" name="矩形 9"/>
          <p:cNvSpPr>
            <a:spLocks noChangeArrowheads="1"/>
          </p:cNvSpPr>
          <p:nvPr/>
        </p:nvSpPr>
        <p:spPr bwMode="auto">
          <a:xfrm>
            <a:off x="2024064" y="2643188"/>
            <a:ext cx="807243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/>
              <a:t>  1</a:t>
            </a:r>
            <a:r>
              <a:rPr lang="zh-CN" altLang="en-US" sz="2800" dirty="0"/>
              <a:t>．送验样品的称重 </a:t>
            </a:r>
            <a:r>
              <a:rPr lang="en-US" sz="2800" dirty="0"/>
              <a:t>(</a:t>
            </a:r>
            <a:r>
              <a:rPr lang="en-US" sz="2800" dirty="0">
                <a:solidFill>
                  <a:srgbClr val="FF0000"/>
                </a:solidFill>
              </a:rPr>
              <a:t>M</a:t>
            </a:r>
            <a:r>
              <a:rPr lang="en-US" sz="2800" dirty="0"/>
              <a:t>)</a:t>
            </a:r>
            <a:endParaRPr lang="zh-CN" altLang="en-US" sz="2800" dirty="0"/>
          </a:p>
          <a:p>
            <a:r>
              <a:rPr lang="en-US" sz="2800" dirty="0"/>
              <a:t>  2.</a:t>
            </a:r>
            <a:r>
              <a:rPr lang="zh-CN" altLang="en-US" sz="2800" dirty="0"/>
              <a:t>重型混杂物的检查 </a:t>
            </a:r>
            <a:r>
              <a:rPr lang="en-US" sz="2800" dirty="0"/>
              <a:t>(</a:t>
            </a:r>
            <a:r>
              <a:rPr lang="en-US" sz="2800" dirty="0">
                <a:solidFill>
                  <a:srgbClr val="FF0000"/>
                </a:solidFill>
              </a:rPr>
              <a:t>m</a:t>
            </a:r>
            <a:r>
              <a:rPr lang="en-US" sz="2800" dirty="0"/>
              <a:t>; </a:t>
            </a:r>
            <a:r>
              <a:rPr lang="zh-CN" altLang="en-US" sz="2800" dirty="0"/>
              <a:t>重型其他植物种子重量</a:t>
            </a:r>
            <a:r>
              <a:rPr lang="en-US" sz="2800" dirty="0">
                <a:solidFill>
                  <a:srgbClr val="FF0000"/>
                </a:solidFill>
              </a:rPr>
              <a:t>m</a:t>
            </a:r>
            <a:r>
              <a:rPr lang="en-US" sz="2800" baseline="-25000" dirty="0">
                <a:solidFill>
                  <a:srgbClr val="FF0000"/>
                </a:solidFill>
              </a:rPr>
              <a:t>1</a:t>
            </a:r>
            <a:r>
              <a:rPr lang="zh-CN" altLang="en-US" sz="2800" dirty="0"/>
              <a:t>，重型杂质重量</a:t>
            </a:r>
            <a:r>
              <a:rPr lang="en-US" sz="2800" dirty="0">
                <a:solidFill>
                  <a:srgbClr val="FF0000"/>
                </a:solidFill>
              </a:rPr>
              <a:t>m</a:t>
            </a:r>
            <a:r>
              <a:rPr lang="en-US" sz="2800" baseline="-25000" dirty="0">
                <a:solidFill>
                  <a:srgbClr val="FF0000"/>
                </a:solidFill>
              </a:rPr>
              <a:t>2</a:t>
            </a:r>
            <a:r>
              <a:rPr lang="en-US" sz="2800" dirty="0"/>
              <a:t>)</a:t>
            </a:r>
            <a:r>
              <a:rPr lang="zh-CN" altLang="en-US" sz="2800" dirty="0"/>
              <a:t>。</a:t>
            </a:r>
          </a:p>
          <a:p>
            <a:r>
              <a:rPr lang="en-US" sz="2800" dirty="0"/>
              <a:t>  3</a:t>
            </a:r>
            <a:r>
              <a:rPr lang="zh-CN" altLang="en-US" sz="2800" dirty="0"/>
              <a:t>．试验样品的分取</a:t>
            </a:r>
          </a:p>
          <a:p>
            <a:r>
              <a:rPr lang="en-US" sz="2800" dirty="0"/>
              <a:t>  </a:t>
            </a:r>
            <a:r>
              <a:rPr lang="zh-CN" altLang="en-US" sz="2800" dirty="0"/>
              <a:t>送验样品混匀</a:t>
            </a:r>
            <a:r>
              <a:rPr lang="en-US" sz="2800" dirty="0"/>
              <a:t>--</a:t>
            </a:r>
            <a:r>
              <a:rPr lang="en-US" altLang="zh-CN" sz="2800" dirty="0"/>
              <a:t>--</a:t>
            </a:r>
            <a:r>
              <a:rPr lang="zh-CN" altLang="en-US" sz="2800" dirty="0"/>
              <a:t>分取试验样品一份，或半试样两份</a:t>
            </a:r>
            <a:r>
              <a:rPr lang="en-US" sz="2800" dirty="0"/>
              <a:t>----</a:t>
            </a:r>
            <a:r>
              <a:rPr lang="zh-CN" altLang="en-US" sz="2800" dirty="0"/>
              <a:t>称重（</a:t>
            </a:r>
            <a:r>
              <a:rPr lang="en-US" sz="2800" dirty="0">
                <a:solidFill>
                  <a:srgbClr val="FF0000"/>
                </a:solidFill>
              </a:rPr>
              <a:t>01</a:t>
            </a:r>
            <a:r>
              <a:rPr lang="zh-CN" altLang="en-US" sz="2800" dirty="0"/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8077200" y="6245226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629A1F19-FA6A-4E7C-99C4-F8A4572FC075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6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pic>
        <p:nvPicPr>
          <p:cNvPr id="6" name="Picture 3" descr="biao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52597" y="1428736"/>
            <a:ext cx="7769977" cy="3643338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8077200" y="6245226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9D5B1430-68AC-4BAC-866D-623897A8A44C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7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7171" name="矩形 9"/>
          <p:cNvSpPr>
            <a:spLocks noChangeArrowheads="1"/>
          </p:cNvSpPr>
          <p:nvPr/>
        </p:nvSpPr>
        <p:spPr bwMode="auto">
          <a:xfrm>
            <a:off x="2024064" y="857250"/>
            <a:ext cx="8072437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dirty="0"/>
              <a:t> </a:t>
            </a:r>
            <a:r>
              <a:rPr lang="en-US" sz="2800" dirty="0"/>
              <a:t>4</a:t>
            </a:r>
            <a:r>
              <a:rPr lang="zh-CN" altLang="en-US" sz="2800" dirty="0"/>
              <a:t>．试样的分离</a:t>
            </a:r>
          </a:p>
          <a:p>
            <a:r>
              <a:rPr lang="en-US" sz="2800" dirty="0"/>
              <a:t>   </a:t>
            </a:r>
            <a:r>
              <a:rPr lang="zh-CN" altLang="en-US" sz="2800" dirty="0"/>
              <a:t>净种子（</a:t>
            </a:r>
            <a:r>
              <a:rPr lang="en-US" sz="2800" dirty="0">
                <a:solidFill>
                  <a:srgbClr val="FF0000"/>
                </a:solidFill>
              </a:rPr>
              <a:t>02</a:t>
            </a:r>
            <a:r>
              <a:rPr lang="zh-CN" altLang="en-US" sz="2800" dirty="0"/>
              <a:t>）、其他植物种子（</a:t>
            </a:r>
            <a:r>
              <a:rPr lang="en-US" sz="2800" dirty="0">
                <a:solidFill>
                  <a:srgbClr val="FF0000"/>
                </a:solidFill>
              </a:rPr>
              <a:t>03</a:t>
            </a:r>
            <a:r>
              <a:rPr lang="zh-CN" altLang="en-US" sz="2800" dirty="0"/>
              <a:t>）、杂质（</a:t>
            </a:r>
            <a:r>
              <a:rPr lang="en-US" sz="2800" dirty="0">
                <a:solidFill>
                  <a:srgbClr val="FF0000"/>
                </a:solidFill>
              </a:rPr>
              <a:t>04</a:t>
            </a:r>
            <a:r>
              <a:rPr lang="zh-CN" altLang="en-US" sz="2800" dirty="0"/>
              <a:t>）</a:t>
            </a:r>
          </a:p>
          <a:p>
            <a:r>
              <a:rPr lang="en-US" sz="2800" dirty="0"/>
              <a:t>  5</a:t>
            </a:r>
            <a:r>
              <a:rPr lang="zh-CN" altLang="en-US" sz="2800" dirty="0"/>
              <a:t>．结果计算</a:t>
            </a:r>
          </a:p>
          <a:p>
            <a:r>
              <a:rPr lang="en-US" sz="2800" dirty="0"/>
              <a:t>  (1)</a:t>
            </a:r>
            <a:r>
              <a:rPr lang="zh-CN" altLang="en-US" sz="2800" dirty="0"/>
              <a:t>核查各成分的重量之和与样品原来的重量之差有否超过</a:t>
            </a:r>
            <a:r>
              <a:rPr lang="en-US" sz="2800" dirty="0"/>
              <a:t>5</a:t>
            </a:r>
            <a:r>
              <a:rPr lang="zh-CN" altLang="en-US" sz="2800" dirty="0"/>
              <a:t>％。∣</a:t>
            </a:r>
            <a:r>
              <a:rPr lang="en-US" altLang="zh-CN" sz="2800" dirty="0">
                <a:solidFill>
                  <a:srgbClr val="FF0000"/>
                </a:solidFill>
              </a:rPr>
              <a:t>01</a:t>
            </a:r>
            <a:r>
              <a:rPr lang="en-US" altLang="zh-CN" sz="2800" dirty="0"/>
              <a:t>-(</a:t>
            </a:r>
            <a:r>
              <a:rPr lang="en-US" altLang="zh-CN" sz="2800" dirty="0">
                <a:solidFill>
                  <a:srgbClr val="FF0000"/>
                </a:solidFill>
              </a:rPr>
              <a:t>02</a:t>
            </a:r>
            <a:r>
              <a:rPr lang="en-US" altLang="zh-CN" sz="2800" dirty="0"/>
              <a:t>+</a:t>
            </a:r>
            <a:r>
              <a:rPr lang="en-US" altLang="zh-CN" sz="2800" dirty="0">
                <a:solidFill>
                  <a:srgbClr val="FF0000"/>
                </a:solidFill>
              </a:rPr>
              <a:t>03</a:t>
            </a:r>
            <a:r>
              <a:rPr lang="en-US" altLang="zh-CN" sz="2800" dirty="0"/>
              <a:t>+</a:t>
            </a:r>
            <a:r>
              <a:rPr lang="en-US" altLang="zh-CN" sz="2800" dirty="0">
                <a:solidFill>
                  <a:srgbClr val="FF0000"/>
                </a:solidFill>
              </a:rPr>
              <a:t>04</a:t>
            </a:r>
            <a:r>
              <a:rPr lang="en-US" altLang="zh-CN" sz="2800" dirty="0"/>
              <a:t>)</a:t>
            </a:r>
            <a:r>
              <a:rPr lang="zh-CN" altLang="en-US" sz="2800" dirty="0"/>
              <a:t>∣≤</a:t>
            </a:r>
            <a:r>
              <a:rPr lang="en-US" altLang="zh-CN" sz="2800" dirty="0">
                <a:solidFill>
                  <a:srgbClr val="FF0000"/>
                </a:solidFill>
              </a:rPr>
              <a:t>01</a:t>
            </a:r>
            <a:r>
              <a:rPr lang="en-US" altLang="zh-CN" sz="2800" dirty="0"/>
              <a:t>×5%</a:t>
            </a:r>
            <a:endParaRPr lang="zh-CN" altLang="en-US" sz="2800" dirty="0"/>
          </a:p>
          <a:p>
            <a:r>
              <a:rPr lang="en-US" sz="2800" dirty="0"/>
              <a:t>  (2)</a:t>
            </a:r>
            <a:r>
              <a:rPr lang="zh-CN" altLang="en-US" sz="2800" dirty="0"/>
              <a:t>计算每一份</a:t>
            </a:r>
            <a:r>
              <a:rPr lang="en-US" sz="2800" dirty="0"/>
              <a:t>[</a:t>
            </a:r>
            <a:r>
              <a:rPr lang="zh-CN" altLang="en-US" sz="2800" dirty="0"/>
              <a:t>半</a:t>
            </a:r>
            <a:r>
              <a:rPr lang="en-US" sz="2800" dirty="0"/>
              <a:t>]</a:t>
            </a:r>
            <a:r>
              <a:rPr lang="zh-CN" altLang="en-US" sz="2800" dirty="0"/>
              <a:t>试样的净种子的百分率</a:t>
            </a:r>
            <a:r>
              <a:rPr lang="en-US" sz="2800" dirty="0"/>
              <a:t>(</a:t>
            </a:r>
            <a:r>
              <a:rPr lang="en-US" sz="2800" dirty="0">
                <a:solidFill>
                  <a:srgbClr val="FF0000"/>
                </a:solidFill>
              </a:rPr>
              <a:t>P</a:t>
            </a:r>
            <a:r>
              <a:rPr lang="en-US" sz="2800" baseline="-25000" dirty="0">
                <a:solidFill>
                  <a:srgbClr val="FF0000"/>
                </a:solidFill>
              </a:rPr>
              <a:t>1</a:t>
            </a:r>
            <a:r>
              <a:rPr lang="en-US" sz="2800" dirty="0"/>
              <a:t>)</a:t>
            </a:r>
            <a:r>
              <a:rPr lang="zh-CN" altLang="en-US" sz="2800" dirty="0"/>
              <a:t>、其他植物种子的百分率</a:t>
            </a:r>
            <a:r>
              <a:rPr lang="en-US" sz="2800" dirty="0"/>
              <a:t>(</a:t>
            </a:r>
            <a:r>
              <a:rPr lang="en-US" sz="2800" dirty="0">
                <a:solidFill>
                  <a:srgbClr val="FF0000"/>
                </a:solidFill>
              </a:rPr>
              <a:t>OS</a:t>
            </a:r>
            <a:r>
              <a:rPr lang="en-US" sz="2800" baseline="-25000" dirty="0">
                <a:solidFill>
                  <a:srgbClr val="FF0000"/>
                </a:solidFill>
              </a:rPr>
              <a:t>1</a:t>
            </a:r>
            <a:r>
              <a:rPr lang="en-US" sz="2800" dirty="0"/>
              <a:t>)</a:t>
            </a:r>
            <a:r>
              <a:rPr lang="zh-CN" altLang="en-US" sz="2800" dirty="0"/>
              <a:t>、及杂质的百分率</a:t>
            </a:r>
            <a:r>
              <a:rPr lang="en-US" sz="2800" dirty="0"/>
              <a:t>(</a:t>
            </a:r>
            <a:r>
              <a:rPr lang="en-US" sz="2800" dirty="0">
                <a:solidFill>
                  <a:srgbClr val="FF0000"/>
                </a:solidFill>
              </a:rPr>
              <a:t>I</a:t>
            </a:r>
            <a:r>
              <a:rPr lang="en-US" sz="2800" baseline="-25000" dirty="0">
                <a:solidFill>
                  <a:srgbClr val="FF0000"/>
                </a:solidFill>
              </a:rPr>
              <a:t>1</a:t>
            </a:r>
            <a:r>
              <a:rPr lang="en-US" sz="2800" dirty="0"/>
              <a:t>)</a:t>
            </a:r>
            <a:r>
              <a:rPr lang="zh-CN" altLang="en-US" sz="2800" dirty="0"/>
              <a:t>：  </a:t>
            </a:r>
            <a:r>
              <a:rPr lang="en-US" sz="2800" dirty="0">
                <a:solidFill>
                  <a:srgbClr val="FF0000"/>
                </a:solidFill>
              </a:rPr>
              <a:t> P</a:t>
            </a:r>
            <a:r>
              <a:rPr lang="en-US" sz="2800" baseline="-25000" dirty="0">
                <a:solidFill>
                  <a:srgbClr val="FF0000"/>
                </a:solidFill>
              </a:rPr>
              <a:t>1</a:t>
            </a:r>
            <a:r>
              <a:rPr lang="en-US" altLang="zh-CN" sz="2800" dirty="0"/>
              <a:t>=</a:t>
            </a:r>
            <a:r>
              <a:rPr lang="en-US" altLang="zh-CN" sz="2800" dirty="0">
                <a:solidFill>
                  <a:srgbClr val="FF0000"/>
                </a:solidFill>
              </a:rPr>
              <a:t>02</a:t>
            </a:r>
            <a:r>
              <a:rPr lang="en-US" altLang="zh-CN" sz="2800" dirty="0"/>
              <a:t>/ (</a:t>
            </a:r>
            <a:r>
              <a:rPr lang="en-US" altLang="zh-CN" sz="2800" dirty="0">
                <a:solidFill>
                  <a:srgbClr val="FF0000"/>
                </a:solidFill>
              </a:rPr>
              <a:t>02</a:t>
            </a:r>
            <a:r>
              <a:rPr lang="en-US" altLang="zh-CN" sz="2800" dirty="0"/>
              <a:t>+</a:t>
            </a:r>
            <a:r>
              <a:rPr lang="en-US" altLang="zh-CN" sz="2800" dirty="0">
                <a:solidFill>
                  <a:srgbClr val="FF0000"/>
                </a:solidFill>
              </a:rPr>
              <a:t>03</a:t>
            </a:r>
            <a:r>
              <a:rPr lang="en-US" altLang="zh-CN" sz="2800" dirty="0"/>
              <a:t>+</a:t>
            </a:r>
            <a:r>
              <a:rPr lang="en-US" altLang="zh-CN" sz="2800" dirty="0">
                <a:solidFill>
                  <a:srgbClr val="FF0000"/>
                </a:solidFill>
              </a:rPr>
              <a:t>04</a:t>
            </a:r>
            <a:r>
              <a:rPr lang="en-US" altLang="zh-CN" sz="2800" dirty="0"/>
              <a:t>)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8077200" y="6245226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9D5B1430-68AC-4BAC-866D-623897A8A44C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8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7171" name="矩形 9"/>
          <p:cNvSpPr>
            <a:spLocks noChangeArrowheads="1"/>
          </p:cNvSpPr>
          <p:nvPr/>
        </p:nvSpPr>
        <p:spPr bwMode="auto">
          <a:xfrm>
            <a:off x="2024064" y="857250"/>
            <a:ext cx="807243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/>
              <a:t>   (3)</a:t>
            </a:r>
            <a:r>
              <a:rPr lang="zh-CN" altLang="en-US" sz="2800" dirty="0"/>
              <a:t>分析误差：</a:t>
            </a:r>
            <a:endParaRPr lang="en-US" altLang="zh-CN" sz="2800" dirty="0"/>
          </a:p>
          <a:p>
            <a:r>
              <a:rPr lang="en-US" altLang="zh-CN" sz="2800" dirty="0"/>
              <a:t>     A.</a:t>
            </a:r>
            <a:r>
              <a:rPr lang="zh-CN" altLang="en-US" sz="2800" dirty="0"/>
              <a:t>计算各组分百分率平均值</a:t>
            </a:r>
            <a:endParaRPr lang="en-US" altLang="zh-CN" sz="2800" dirty="0"/>
          </a:p>
          <a:p>
            <a:r>
              <a:rPr lang="en-US" altLang="zh-CN" sz="2800" dirty="0"/>
              <a:t>     </a:t>
            </a:r>
            <a:r>
              <a:rPr lang="en-US" altLang="zh-CN" sz="2800" dirty="0">
                <a:solidFill>
                  <a:srgbClr val="FF0000"/>
                </a:solidFill>
              </a:rPr>
              <a:t>B</a:t>
            </a:r>
            <a:r>
              <a:rPr lang="en-US" altLang="zh-CN" sz="2800" dirty="0"/>
              <a:t>.</a:t>
            </a:r>
            <a:r>
              <a:rPr lang="zh-CN" altLang="en-US" sz="2800" dirty="0"/>
              <a:t>计算各组分差值</a:t>
            </a:r>
            <a:endParaRPr lang="en-US" altLang="zh-CN" sz="2800" dirty="0"/>
          </a:p>
          <a:p>
            <a:r>
              <a:rPr lang="en-US" altLang="zh-CN" sz="2800" dirty="0"/>
              <a:t>     </a:t>
            </a:r>
            <a:r>
              <a:rPr lang="en-US" altLang="zh-CN" sz="2800" dirty="0">
                <a:solidFill>
                  <a:srgbClr val="FF0000"/>
                </a:solidFill>
              </a:rPr>
              <a:t>C</a:t>
            </a:r>
            <a:r>
              <a:rPr lang="en-US" altLang="zh-CN" sz="2800" dirty="0"/>
              <a:t>.</a:t>
            </a:r>
            <a:r>
              <a:rPr lang="zh-CN" altLang="en-US" sz="2800" dirty="0"/>
              <a:t>依据平均值查净度分析容许差距值</a:t>
            </a:r>
            <a:endParaRPr lang="en-US" altLang="zh-CN" sz="2800" dirty="0"/>
          </a:p>
          <a:p>
            <a:r>
              <a:rPr lang="en-US" altLang="zh-CN" sz="2800" dirty="0"/>
              <a:t>     D.</a:t>
            </a:r>
            <a:r>
              <a:rPr lang="zh-CN" altLang="en-US" sz="2800" dirty="0"/>
              <a:t>比较 </a:t>
            </a:r>
            <a:r>
              <a:rPr lang="en-US" altLang="zh-CN" sz="2800" dirty="0">
                <a:solidFill>
                  <a:srgbClr val="FF0000"/>
                </a:solidFill>
              </a:rPr>
              <a:t>B</a:t>
            </a:r>
            <a:r>
              <a:rPr lang="zh-CN" altLang="en-US" sz="2800" dirty="0"/>
              <a:t>≤</a:t>
            </a:r>
            <a:r>
              <a:rPr lang="en-US" altLang="zh-CN" sz="2800" dirty="0">
                <a:solidFill>
                  <a:srgbClr val="FF0000"/>
                </a:solidFill>
              </a:rPr>
              <a:t>C</a:t>
            </a:r>
            <a:endParaRPr lang="zh-CN" altLang="en-US" sz="2800" dirty="0">
              <a:solidFill>
                <a:srgbClr val="FF0000"/>
              </a:solidFill>
            </a:endParaRPr>
          </a:p>
          <a:p>
            <a:r>
              <a:rPr lang="en-US" sz="2800" dirty="0"/>
              <a:t>   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8077200" y="6245226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9D5B1430-68AC-4BAC-866D-623897A8A44C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9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7171" name="矩形 9"/>
          <p:cNvSpPr>
            <a:spLocks noChangeArrowheads="1"/>
          </p:cNvSpPr>
          <p:nvPr/>
        </p:nvSpPr>
        <p:spPr bwMode="auto">
          <a:xfrm>
            <a:off x="2024064" y="857250"/>
            <a:ext cx="8072437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/>
              <a:t>   (4)</a:t>
            </a:r>
            <a:r>
              <a:rPr lang="zh-CN" altLang="en-US" sz="2800" dirty="0"/>
              <a:t>含重型混杂物样品的最后换算结果的计算：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</a:t>
            </a:r>
            <a:r>
              <a:rPr lang="pt-BR" sz="2800" dirty="0">
                <a:solidFill>
                  <a:srgbClr val="FF0000"/>
                </a:solidFill>
              </a:rPr>
              <a:t>P</a:t>
            </a:r>
            <a:r>
              <a:rPr lang="pt-BR" sz="2800" baseline="-25000" dirty="0">
                <a:solidFill>
                  <a:srgbClr val="FF0000"/>
                </a:solidFill>
              </a:rPr>
              <a:t>2</a:t>
            </a:r>
            <a:r>
              <a:rPr lang="pt-BR" sz="2800" dirty="0"/>
              <a:t>(%)=P</a:t>
            </a:r>
            <a:r>
              <a:rPr lang="pt-BR" sz="2800" baseline="-25000" dirty="0"/>
              <a:t>1</a:t>
            </a:r>
            <a:r>
              <a:rPr lang="en-US" altLang="zh-CN" sz="2800" dirty="0"/>
              <a:t>×</a:t>
            </a:r>
            <a:r>
              <a:rPr lang="pt-BR" sz="2800" dirty="0"/>
              <a:t>[(M-m)/M]</a:t>
            </a:r>
            <a:endParaRPr lang="zh-CN" altLang="en-US" sz="2800" dirty="0"/>
          </a:p>
          <a:p>
            <a:r>
              <a:rPr lang="pt-BR" sz="2800" dirty="0"/>
              <a:t>    </a:t>
            </a:r>
            <a:r>
              <a:rPr lang="pt-BR" sz="2800" dirty="0">
                <a:solidFill>
                  <a:srgbClr val="FF0000"/>
                </a:solidFill>
              </a:rPr>
              <a:t>OS</a:t>
            </a:r>
            <a:r>
              <a:rPr lang="pt-BR" sz="2800" baseline="-25000" dirty="0">
                <a:solidFill>
                  <a:srgbClr val="FF0000"/>
                </a:solidFill>
              </a:rPr>
              <a:t>2</a:t>
            </a:r>
            <a:r>
              <a:rPr lang="pt-BR" sz="2800" dirty="0"/>
              <a:t>(%)=OS</a:t>
            </a:r>
            <a:r>
              <a:rPr lang="pt-BR" sz="2800" baseline="-25000" dirty="0"/>
              <a:t>1</a:t>
            </a:r>
            <a:r>
              <a:rPr lang="en-US" altLang="zh-CN" sz="2800" dirty="0"/>
              <a:t>×</a:t>
            </a:r>
            <a:r>
              <a:rPr lang="pt-BR" sz="2800" dirty="0"/>
              <a:t>[(M-m)/M]+(m</a:t>
            </a:r>
            <a:r>
              <a:rPr lang="pt-BR" sz="2800" baseline="-25000" dirty="0"/>
              <a:t>1</a:t>
            </a:r>
            <a:r>
              <a:rPr lang="pt-BR" sz="2800" dirty="0"/>
              <a:t>/M)</a:t>
            </a:r>
            <a:r>
              <a:rPr lang="en-US" altLang="zh-CN" sz="2800" dirty="0"/>
              <a:t>×</a:t>
            </a:r>
            <a:r>
              <a:rPr lang="pt-BR" sz="2800" dirty="0"/>
              <a:t>100</a:t>
            </a:r>
            <a:endParaRPr lang="zh-CN" altLang="en-US" sz="2800" dirty="0"/>
          </a:p>
          <a:p>
            <a:r>
              <a:rPr lang="pt-BR" sz="2800" dirty="0"/>
              <a:t>    </a:t>
            </a:r>
            <a:r>
              <a:rPr lang="en-US" sz="2800" dirty="0">
                <a:solidFill>
                  <a:srgbClr val="FF0000"/>
                </a:solidFill>
              </a:rPr>
              <a:t>I</a:t>
            </a:r>
            <a:r>
              <a:rPr lang="en-US" sz="2800" baseline="-25000" dirty="0">
                <a:solidFill>
                  <a:srgbClr val="FF0000"/>
                </a:solidFill>
              </a:rPr>
              <a:t>2</a:t>
            </a:r>
            <a:r>
              <a:rPr lang="en-US" sz="2800" dirty="0"/>
              <a:t>(%)=I</a:t>
            </a:r>
            <a:r>
              <a:rPr lang="en-US" sz="2800" baseline="-25000" dirty="0"/>
              <a:t>1</a:t>
            </a:r>
            <a:r>
              <a:rPr lang="en-US" altLang="zh-CN" sz="2800" dirty="0"/>
              <a:t>×</a:t>
            </a:r>
            <a:r>
              <a:rPr lang="en-US" sz="2800" dirty="0"/>
              <a:t>[(M-m)/M]+(m</a:t>
            </a:r>
            <a:r>
              <a:rPr lang="en-US" sz="2800" baseline="-25000" dirty="0"/>
              <a:t>2</a:t>
            </a:r>
            <a:r>
              <a:rPr lang="en-US" sz="2800" dirty="0"/>
              <a:t>/M) </a:t>
            </a:r>
            <a:r>
              <a:rPr lang="en-US" altLang="zh-CN" sz="2800" dirty="0"/>
              <a:t>×</a:t>
            </a:r>
            <a:r>
              <a:rPr lang="en-US" sz="2800" dirty="0"/>
              <a:t>100</a:t>
            </a:r>
            <a:endParaRPr lang="zh-CN" altLang="en-US" sz="2800" dirty="0"/>
          </a:p>
          <a:p>
            <a:r>
              <a:rPr lang="en-US" sz="2800" dirty="0"/>
              <a:t>    (5)</a:t>
            </a:r>
            <a:r>
              <a:rPr lang="zh-CN" altLang="en-US" sz="2800" dirty="0"/>
              <a:t>百分率的修约</a:t>
            </a:r>
            <a:r>
              <a:rPr lang="en-US" sz="2800" dirty="0"/>
              <a:t>  </a:t>
            </a:r>
            <a:r>
              <a:rPr lang="zh-CN" altLang="en-US" sz="2800" dirty="0"/>
              <a:t>各成分的百分率相加应为</a:t>
            </a:r>
            <a:r>
              <a:rPr lang="en-US" sz="2800" dirty="0"/>
              <a:t>100.0</a:t>
            </a:r>
            <a:r>
              <a:rPr lang="zh-CN" altLang="en-US" sz="2800" dirty="0"/>
              <a:t>％，如为</a:t>
            </a:r>
            <a:r>
              <a:rPr lang="en-US" sz="2800" dirty="0"/>
              <a:t>99.9</a:t>
            </a:r>
            <a:r>
              <a:rPr lang="zh-CN" altLang="en-US" sz="2800" dirty="0"/>
              <a:t>％或</a:t>
            </a:r>
            <a:r>
              <a:rPr lang="en-US" sz="2800" dirty="0"/>
              <a:t>100.1</a:t>
            </a:r>
            <a:r>
              <a:rPr lang="zh-CN" altLang="en-US" sz="2800" dirty="0"/>
              <a:t>％则在最大的百分率上加上或减去不足或超过之数。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CCCC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E2E2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2D05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4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黑体" pitchFamily="49" charset="-122"/>
            <a:ea typeface="黑体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2D05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4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黑体" pitchFamily="49" charset="-122"/>
            <a:ea typeface="黑体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2347</TotalTime>
  <Words>582</Words>
  <Application>Microsoft Office PowerPoint</Application>
  <PresentationFormat>自定义</PresentationFormat>
  <Paragraphs>69</Paragraphs>
  <Slides>13</Slides>
  <Notes>12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默认设计模板</vt:lpstr>
      <vt:lpstr>种子检验学实验</vt:lpstr>
      <vt:lpstr>实验一  种子的净度分析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</vt:vector>
  </TitlesOfParts>
  <Company>西北农林科技大学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马守才</dc:creator>
  <cp:lastModifiedBy>lenovo</cp:lastModifiedBy>
  <cp:revision>86</cp:revision>
  <dcterms:created xsi:type="dcterms:W3CDTF">2002-12-16T12:12:11Z</dcterms:created>
  <dcterms:modified xsi:type="dcterms:W3CDTF">2017-03-06T00:44:36Z</dcterms:modified>
</cp:coreProperties>
</file>