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06" r:id="rId2"/>
    <p:sldId id="266" r:id="rId3"/>
    <p:sldId id="455" r:id="rId4"/>
    <p:sldId id="451" r:id="rId5"/>
    <p:sldId id="459" r:id="rId6"/>
    <p:sldId id="447" r:id="rId7"/>
    <p:sldId id="456" r:id="rId8"/>
    <p:sldId id="460" r:id="rId9"/>
    <p:sldId id="450" r:id="rId10"/>
  </p:sldIdLst>
  <p:sldSz cx="9144000" cy="6858000" type="screen4x3"/>
  <p:notesSz cx="6858000" cy="9144000"/>
  <p:defaultTextStyle>
    <a:defPPr>
      <a:defRPr lang="zh-CN"/>
    </a:defPPr>
    <a:lvl1pPr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1pPr>
    <a:lvl2pPr marL="4572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2pPr>
    <a:lvl3pPr marL="9144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3pPr>
    <a:lvl4pPr marL="13716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4pPr>
    <a:lvl5pPr marL="18288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5pPr>
    <a:lvl6pPr marL="22860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6pPr>
    <a:lvl7pPr marL="27432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7pPr>
    <a:lvl8pPr marL="32004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8pPr>
    <a:lvl9pPr marL="36576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3300"/>
    <a:srgbClr val="FFFFFF"/>
    <a:srgbClr val="FFFF66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70" autoAdjust="0"/>
    <p:restoredTop sz="94588" autoAdjust="0"/>
  </p:normalViewPr>
  <p:slideViewPr>
    <p:cSldViewPr>
      <p:cViewPr>
        <p:scale>
          <a:sx n="66" d="100"/>
          <a:sy n="66" d="100"/>
        </p:scale>
        <p:origin x="-174" y="-966"/>
      </p:cViewPr>
      <p:guideLst>
        <p:guide orient="horz" pos="2016"/>
        <p:guide pos="3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0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D12943E3-7C28-4539-8E67-937EF62226D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89E1932E-A21F-4954-B118-8F30B5D899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B8A97F-C79E-4050-903D-8627F2CA1290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EF5E9-FE89-4397-8295-A4F739961F19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F40B8-C717-4803-A83B-1C0383C43E9C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F40B8-C717-4803-A83B-1C0383C43E9C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C3AC7-8DAD-4203-A3DF-004F385BD0AA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759FE-F4B8-4A6A-9FBF-34F86042A8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45EB4-1FC5-467D-AC80-8F5CA4532F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E57BC-9813-4A6E-83B5-B0F8D03AE3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FDFD6-CFCE-4784-9D21-234C18D647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1BA-73B4-44E5-8BB9-1D95AE3FB6E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AE872-B79E-4B52-A434-803647A7DA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47069-7F89-4CA9-9FD3-19D0EC29DC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54A04-99A5-47E8-A3BA-EE4C5A73B8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E0558-C045-4BA5-9C24-EA0512A432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676A4-D3BC-4BB9-AD34-76CBF3A83F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1CBE4-77A2-49D4-8001-732DF192A5C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B1D3D2-80C9-4313-93D3-7B73176187B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827213"/>
            <a:ext cx="7772400" cy="915987"/>
          </a:xfrm>
        </p:spPr>
        <p:txBody>
          <a:bodyPr lIns="115196" tIns="57598" rIns="115196" bIns="57598"/>
          <a:lstStyle/>
          <a:p>
            <a:pPr eaLnBrk="1" hangingPunct="1"/>
            <a:r>
              <a:rPr lang="zh-CN" altLang="en-US" sz="40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种子检验学实验</a:t>
            </a:r>
            <a:endParaRPr lang="zh-CN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01788" y="3367088"/>
            <a:ext cx="6046787" cy="1939925"/>
          </a:xfrm>
        </p:spPr>
        <p:txBody>
          <a:bodyPr lIns="115196" tIns="57598" rIns="115196" bIns="57598"/>
          <a:lstStyle/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400" b="1" smtClean="0">
                <a:latin typeface="华文新魏" pitchFamily="2" charset="-122"/>
                <a:ea typeface="华文新魏" pitchFamily="2" charset="-122"/>
              </a:rPr>
              <a:t>马守才  博士</a:t>
            </a:r>
            <a:r>
              <a:rPr lang="en-US" altLang="zh-CN" sz="2400" b="1" smtClean="0">
                <a:latin typeface="华文新魏" pitchFamily="2" charset="-122"/>
                <a:ea typeface="华文新魏" pitchFamily="2" charset="-122"/>
              </a:rPr>
              <a:t>/</a:t>
            </a:r>
            <a:r>
              <a:rPr lang="zh-CN" altLang="en-US" sz="2400" b="1" smtClean="0">
                <a:latin typeface="华文新魏" pitchFamily="2" charset="-122"/>
                <a:ea typeface="华文新魏" pitchFamily="2" charset="-122"/>
              </a:rPr>
              <a:t>副教授</a:t>
            </a:r>
          </a:p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400" b="1" smtClean="0">
                <a:latin typeface="华文新魏" pitchFamily="2" charset="-122"/>
                <a:ea typeface="华文新魏" pitchFamily="2" charset="-122"/>
              </a:rPr>
              <a:t>西北农林科技大学农学院</a:t>
            </a:r>
          </a:p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400" b="1" smtClean="0">
                <a:latin typeface="华文新魏" pitchFamily="2" charset="-122"/>
                <a:ea typeface="华文新魏" pitchFamily="2" charset="-122"/>
              </a:rPr>
              <a:t>Email:mashoucai@nwsuaf.edu.cn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779838" y="260350"/>
            <a:ext cx="5184775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algn="ctr" defTabSz="1152525">
              <a:lnSpc>
                <a:spcPct val="100000"/>
              </a:lnSpc>
              <a:spcBef>
                <a:spcPct val="50000"/>
              </a:spcBef>
            </a:pPr>
            <a:endParaRPr kumimoji="0" lang="zh-CN" altLang="zh-CN" sz="3000" b="0">
              <a:solidFill>
                <a:srgbClr val="FFFF00"/>
              </a:solidFill>
              <a:latin typeface="Times New Roman" pitchFamily="18" charset="0"/>
            </a:endParaRPr>
          </a:p>
        </p:txBody>
      </p:sp>
      <p:grpSp>
        <p:nvGrpSpPr>
          <p:cNvPr id="2053" name="Group 13"/>
          <p:cNvGrpSpPr>
            <a:grpSpLocks/>
          </p:cNvGrpSpPr>
          <p:nvPr/>
        </p:nvGrpSpPr>
        <p:grpSpPr bwMode="auto">
          <a:xfrm>
            <a:off x="279400" y="57150"/>
            <a:ext cx="3206750" cy="684213"/>
            <a:chOff x="22" y="27"/>
            <a:chExt cx="2020" cy="323"/>
          </a:xfrm>
        </p:grpSpPr>
        <p:pic>
          <p:nvPicPr>
            <p:cNvPr id="2059" name="Picture 7" descr="西北农大校名-绿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008000"/>
                </a:clrFrom>
                <a:clrTo>
                  <a:srgbClr val="008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0" y="78"/>
              <a:ext cx="170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9" descr="校徽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" y="27"/>
              <a:ext cx="31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4" name="Picture 10" descr="sunfl3b[2]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7850" y="4581525"/>
            <a:ext cx="12573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1" descr="Corn_Grain_MC[2]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508500"/>
            <a:ext cx="1173162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2" descr="bar01"/>
          <p:cNvPicPr>
            <a:picLocks noChangeAspect="1" noChangeArrowheads="1"/>
          </p:cNvPicPr>
          <p:nvPr/>
        </p:nvPicPr>
        <p:blipFill>
          <a:blip r:embed="rId7"/>
          <a:srcRect t="6946" r="5429" b="16643"/>
          <a:stretch>
            <a:fillRect/>
          </a:stretch>
        </p:blipFill>
        <p:spPr bwMode="auto">
          <a:xfrm>
            <a:off x="150813" y="928688"/>
            <a:ext cx="3906837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AutoShape 23"/>
          <p:cNvSpPr>
            <a:spLocks noChangeArrowheads="1"/>
          </p:cNvSpPr>
          <p:nvPr/>
        </p:nvSpPr>
        <p:spPr bwMode="auto">
          <a:xfrm>
            <a:off x="285750" y="1074738"/>
            <a:ext cx="2660650" cy="563562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b"/>
          <a:lstStyle/>
          <a:p>
            <a:pPr latinLnBrk="1">
              <a:lnSpc>
                <a:spcPct val="90000"/>
              </a:lnSpc>
            </a:pPr>
            <a:r>
              <a:rPr kumimoji="0" lang="en-US" altLang="zh-CN" sz="2600" i="1" dirty="0">
                <a:solidFill>
                  <a:schemeClr val="tx1"/>
                </a:solidFill>
                <a:latin typeface="HY견고딕"/>
                <a:ea typeface="宋体" pitchFamily="2" charset="-122"/>
              </a:rPr>
              <a:t> </a:t>
            </a:r>
            <a:r>
              <a:rPr kumimoji="0" lang="zh-CN" altLang="en-US" sz="3600" smtClean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种子检验学</a:t>
            </a:r>
            <a:endParaRPr kumimoji="0" lang="zh-CN" altLang="en-US" sz="360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058" name="Line 21"/>
          <p:cNvSpPr>
            <a:spLocks noChangeShapeType="1"/>
          </p:cNvSpPr>
          <p:nvPr/>
        </p:nvSpPr>
        <p:spPr bwMode="auto">
          <a:xfrm>
            <a:off x="571500" y="990600"/>
            <a:ext cx="76581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609600"/>
            <a:ext cx="6643688" cy="838200"/>
          </a:xfrm>
        </p:spPr>
        <p:txBody>
          <a:bodyPr/>
          <a:lstStyle/>
          <a:p>
            <a:pPr eaLnBrk="1" hangingPunct="1"/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实验五  种子水分测定标准法和电子仪器速测法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4038600" cy="609600"/>
          </a:xfrm>
        </p:spPr>
        <p:txBody>
          <a:bodyPr/>
          <a:lstStyle/>
          <a:p>
            <a:pPr>
              <a:defRPr/>
            </a:pPr>
            <a:r>
              <a:rPr lang="zh-CN" altLang="en-US" b="1" kern="1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 一、目的要求</a:t>
            </a:r>
            <a:endParaRPr lang="zh-CN" altLang="en-US" b="1" kern="1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28688" y="2695575"/>
            <a:ext cx="764381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/>
              <a:t>(1</a:t>
            </a:r>
            <a:r>
              <a:rPr lang="en-US" altLang="zh-CN" sz="2800" dirty="0" smtClean="0"/>
              <a:t>)</a:t>
            </a:r>
            <a:r>
              <a:rPr lang="zh-CN" altLang="en-US" sz="2800" dirty="0" smtClean="0"/>
              <a:t>掌握低恒温烘干法与高恒温烘干法的测定水分的方法及操作技术。</a:t>
            </a:r>
          </a:p>
          <a:p>
            <a:r>
              <a:rPr lang="en-US" sz="2800" dirty="0" smtClean="0"/>
              <a:t>(3)</a:t>
            </a:r>
            <a:r>
              <a:rPr lang="zh-CN" altLang="en-US" sz="2800" dirty="0" smtClean="0"/>
              <a:t>了解电阴式和电容式速测仪的构造原理和使用方法。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fld id="{1620ECF7-632A-4253-B87E-C72C3BDB3FF8}" type="slidenum">
              <a:rPr kumimoji="1" lang="en-US" altLang="zh-CN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华文新魏" pitchFamily="2" charset="-122"/>
              </a:rPr>
              <a:pPr algn="r">
                <a:lnSpc>
                  <a:spcPct val="50000"/>
                </a:lnSpc>
                <a:spcBef>
                  <a:spcPct val="50000"/>
                </a:spcBef>
                <a:defRPr/>
              </a:pPr>
              <a:t>3</a:t>
            </a:fld>
            <a:endParaRPr kumimoji="1" lang="en-US" altLang="zh-CN" sz="1200">
              <a:solidFill>
                <a:schemeClr val="tx1">
                  <a:tint val="75000"/>
                </a:schemeClr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06400" y="981075"/>
            <a:ext cx="826928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defTabSz="1152525">
              <a:lnSpc>
                <a:spcPct val="140000"/>
              </a:lnSpc>
              <a:spcBef>
                <a:spcPct val="20000"/>
              </a:spcBef>
            </a:pPr>
            <a:r>
              <a:rPr lang="zh-CN" altLang="en-US" sz="2800" dirty="0"/>
              <a:t>二、实验</a:t>
            </a:r>
            <a:r>
              <a:rPr lang="zh-CN" altLang="en-US" sz="2800" dirty="0" smtClean="0"/>
              <a:t>原理</a:t>
            </a:r>
            <a:endParaRPr lang="zh-CN" altLang="en-US" sz="2800" b="0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42910" y="1731143"/>
            <a:ext cx="792961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  随着加热箱内空气温度不断上升，箱内相对湿度降低，种子样品温度也随着上升，种子内水分受热汽化，样品内部蒸汽压大于箱内干燥空气压，种子内水分向外扩散，并汽化，经过一段时间，根据减重法即可求得水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29A1F19-FA6A-4E7C-99C4-F8A4572FC075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4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406400" y="981075"/>
            <a:ext cx="826928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defTabSz="1152525">
              <a:lnSpc>
                <a:spcPct val="140000"/>
              </a:lnSpc>
              <a:spcBef>
                <a:spcPct val="20000"/>
              </a:spcBef>
            </a:pPr>
            <a:r>
              <a:rPr lang="zh-CN" altLang="en-US" sz="2800"/>
              <a:t>三、材料和用具   （见实验过程）</a:t>
            </a:r>
            <a:endParaRPr lang="zh-CN" altLang="en-US" sz="2800" b="0">
              <a:solidFill>
                <a:schemeClr val="tx1"/>
              </a:solidFill>
            </a:endParaRPr>
          </a:p>
        </p:txBody>
      </p:sp>
      <p:sp>
        <p:nvSpPr>
          <p:cNvPr id="6148" name="矩形 8"/>
          <p:cNvSpPr>
            <a:spLocks noChangeArrowheads="1"/>
          </p:cNvSpPr>
          <p:nvPr/>
        </p:nvSpPr>
        <p:spPr bwMode="auto">
          <a:xfrm>
            <a:off x="428625" y="1857375"/>
            <a:ext cx="270986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/>
              <a:t>四、方法和步骤</a:t>
            </a:r>
          </a:p>
        </p:txBody>
      </p:sp>
      <p:sp>
        <p:nvSpPr>
          <p:cNvPr id="6149" name="矩形 9"/>
          <p:cNvSpPr>
            <a:spLocks noChangeArrowheads="1"/>
          </p:cNvSpPr>
          <p:nvPr/>
        </p:nvSpPr>
        <p:spPr bwMode="auto">
          <a:xfrm>
            <a:off x="500063" y="2643188"/>
            <a:ext cx="8072437" cy="3869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  1</a:t>
            </a:r>
            <a:r>
              <a:rPr lang="zh-CN" altLang="en-US" sz="2800" dirty="0" smtClean="0"/>
              <a:t>．高恒温烘干法</a:t>
            </a:r>
            <a:r>
              <a:rPr lang="en-US" sz="2800" dirty="0" smtClean="0"/>
              <a:t>(130</a:t>
            </a:r>
            <a:r>
              <a:rPr lang="zh-CN" altLang="en-US" sz="2800" dirty="0" smtClean="0"/>
              <a:t>～</a:t>
            </a:r>
            <a:r>
              <a:rPr lang="en-US" sz="2800" dirty="0" smtClean="0"/>
              <a:t>133</a:t>
            </a:r>
            <a:r>
              <a:rPr lang="zh-CN" altLang="en-US" sz="2800" dirty="0" smtClean="0"/>
              <a:t>℃烘箱法</a:t>
            </a:r>
            <a:r>
              <a:rPr lang="en-US" sz="2800" dirty="0" smtClean="0"/>
              <a:t>)</a:t>
            </a:r>
            <a:endParaRPr lang="zh-CN" altLang="en-US" sz="2800" dirty="0" smtClean="0"/>
          </a:p>
          <a:p>
            <a:r>
              <a:rPr lang="en-US" sz="2800" dirty="0" smtClean="0"/>
              <a:t>    (1)</a:t>
            </a:r>
            <a:r>
              <a:rPr lang="zh-CN" altLang="en-US" sz="2800" dirty="0" smtClean="0"/>
              <a:t>把烘箱的温度调节到</a:t>
            </a:r>
            <a:r>
              <a:rPr lang="en-US" sz="2800" dirty="0" smtClean="0"/>
              <a:t>140</a:t>
            </a:r>
            <a:r>
              <a:rPr lang="zh-CN" altLang="en-US" sz="2800" dirty="0" smtClean="0"/>
              <a:t>～</a:t>
            </a:r>
            <a:r>
              <a:rPr lang="en-US" sz="2800" dirty="0" smtClean="0"/>
              <a:t>145</a:t>
            </a:r>
            <a:r>
              <a:rPr lang="zh-CN" altLang="en-US" sz="2800" dirty="0" smtClean="0"/>
              <a:t>℃。</a:t>
            </a:r>
          </a:p>
          <a:p>
            <a:r>
              <a:rPr lang="en-US" sz="2800" dirty="0" smtClean="0"/>
              <a:t>    (2)</a:t>
            </a:r>
            <a:r>
              <a:rPr lang="zh-CN" altLang="en-US" sz="2800" dirty="0" smtClean="0"/>
              <a:t>样品盒置于</a:t>
            </a:r>
            <a:r>
              <a:rPr lang="en-US" sz="2800" dirty="0" smtClean="0"/>
              <a:t>103</a:t>
            </a:r>
            <a:r>
              <a:rPr lang="zh-CN" altLang="en-US" sz="2800" dirty="0" smtClean="0"/>
              <a:t>土</a:t>
            </a:r>
            <a:r>
              <a:rPr lang="en-US" sz="2800" dirty="0" smtClean="0"/>
              <a:t>2</a:t>
            </a:r>
            <a:r>
              <a:rPr lang="zh-CN" altLang="en-US" sz="2800" dirty="0" smtClean="0"/>
              <a:t>℃烘箱中约</a:t>
            </a:r>
            <a:r>
              <a:rPr lang="en-US" sz="2800" dirty="0" smtClean="0"/>
              <a:t>l h</a:t>
            </a:r>
            <a:r>
              <a:rPr lang="zh-CN" altLang="en-US" sz="2800" dirty="0" smtClean="0"/>
              <a:t>左右，冷却后称量，记下盒号和重量。</a:t>
            </a:r>
          </a:p>
          <a:p>
            <a:r>
              <a:rPr lang="en-US" sz="2800" dirty="0" smtClean="0"/>
              <a:t>    (3)</a:t>
            </a:r>
            <a:r>
              <a:rPr lang="zh-CN" altLang="en-US" sz="2800" dirty="0" smtClean="0"/>
              <a:t>送验样品中取出</a:t>
            </a:r>
            <a:r>
              <a:rPr lang="en-US" sz="2800" dirty="0" smtClean="0"/>
              <a:t>15</a:t>
            </a:r>
            <a:r>
              <a:rPr lang="zh-CN" altLang="en-US" sz="2800" dirty="0" smtClean="0"/>
              <a:t>～</a:t>
            </a:r>
            <a:r>
              <a:rPr lang="en-US" sz="2800" dirty="0" smtClean="0"/>
              <a:t>25 g</a:t>
            </a:r>
            <a:r>
              <a:rPr lang="zh-CN" altLang="en-US" sz="2800" dirty="0" smtClean="0"/>
              <a:t>种子进行磨碎</a:t>
            </a:r>
          </a:p>
          <a:p>
            <a:r>
              <a:rPr lang="en-US" sz="2800" dirty="0" smtClean="0"/>
              <a:t>    (4)</a:t>
            </a:r>
            <a:r>
              <a:rPr lang="zh-CN" altLang="en-US" sz="2800" dirty="0" smtClean="0"/>
              <a:t>称取试样两份，每份</a:t>
            </a:r>
            <a:r>
              <a:rPr lang="en-US" sz="2800" dirty="0" smtClean="0"/>
              <a:t>4.5</a:t>
            </a:r>
            <a:r>
              <a:rPr lang="zh-CN" altLang="en-US" sz="2800" dirty="0" smtClean="0"/>
              <a:t>～</a:t>
            </a:r>
            <a:r>
              <a:rPr lang="en-US" sz="2800" dirty="0" smtClean="0"/>
              <a:t>5.0g</a:t>
            </a:r>
            <a:r>
              <a:rPr lang="zh-CN" altLang="en-US" sz="2800" dirty="0" smtClean="0"/>
              <a:t>，并加盖。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29A1F19-FA6A-4E7C-99C4-F8A4572FC075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5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6149" name="矩形 9"/>
          <p:cNvSpPr>
            <a:spLocks noChangeArrowheads="1"/>
          </p:cNvSpPr>
          <p:nvPr/>
        </p:nvSpPr>
        <p:spPr bwMode="auto">
          <a:xfrm>
            <a:off x="500063" y="928670"/>
            <a:ext cx="8072437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    </a:t>
            </a:r>
            <a:r>
              <a:rPr lang="en-US" altLang="en-US" sz="2800" dirty="0" smtClean="0"/>
              <a:t>(5)</a:t>
            </a:r>
            <a:r>
              <a:rPr lang="zh-CN" altLang="en-US" sz="2800" dirty="0" smtClean="0"/>
              <a:t>放人烘箱内，保持</a:t>
            </a:r>
            <a:r>
              <a:rPr lang="en-US" altLang="en-US" sz="2800" dirty="0" smtClean="0"/>
              <a:t>130</a:t>
            </a:r>
            <a:r>
              <a:rPr lang="zh-CN" altLang="en-US" sz="2800" dirty="0" smtClean="0"/>
              <a:t>～</a:t>
            </a:r>
            <a:r>
              <a:rPr lang="en-US" altLang="en-US" sz="2800" dirty="0" smtClean="0"/>
              <a:t>133</a:t>
            </a:r>
            <a:r>
              <a:rPr lang="zh-CN" altLang="en-US" sz="2800" dirty="0" smtClean="0"/>
              <a:t>℃，不超过土</a:t>
            </a:r>
            <a:r>
              <a:rPr lang="en-US" altLang="en-US" sz="2800" dirty="0" smtClean="0"/>
              <a:t>2</a:t>
            </a:r>
            <a:r>
              <a:rPr lang="zh-CN" altLang="en-US" sz="2800" dirty="0" smtClean="0"/>
              <a:t>℃，烘干</a:t>
            </a:r>
            <a:r>
              <a:rPr lang="en-US" altLang="en-US" sz="2800" dirty="0" smtClean="0"/>
              <a:t>1 h</a:t>
            </a:r>
            <a:r>
              <a:rPr lang="zh-CN" altLang="en-US" sz="2800" dirty="0" smtClean="0"/>
              <a:t>。</a:t>
            </a:r>
          </a:p>
          <a:p>
            <a:r>
              <a:rPr lang="en-US" altLang="en-US" sz="2800" dirty="0" smtClean="0"/>
              <a:t>    (6)</a:t>
            </a:r>
            <a:r>
              <a:rPr lang="zh-CN" altLang="en-US" sz="2800" dirty="0" smtClean="0"/>
              <a:t>取出，将盒盖盖好，冷却称重，记下结果。</a:t>
            </a:r>
          </a:p>
          <a:p>
            <a:r>
              <a:rPr lang="en-US" altLang="en-US" sz="2800" dirty="0" smtClean="0"/>
              <a:t>    (7)</a:t>
            </a:r>
            <a:r>
              <a:rPr lang="zh-CN" altLang="en-US" sz="2800" dirty="0" smtClean="0"/>
              <a:t>结果计算</a:t>
            </a:r>
            <a:r>
              <a:rPr lang="en-US" altLang="en-US" sz="2800" dirty="0" smtClean="0"/>
              <a:t>,</a:t>
            </a:r>
            <a:endParaRPr lang="zh-CN" altLang="en-US" sz="2800" dirty="0" smtClean="0"/>
          </a:p>
          <a:p>
            <a:r>
              <a:rPr lang="en-US" altLang="en-US" sz="2800" dirty="0" smtClean="0"/>
              <a:t>   </a:t>
            </a:r>
            <a:r>
              <a:rPr lang="zh-CN" altLang="en-US" sz="2800" dirty="0" smtClean="0"/>
              <a:t>若一个样品两次测定之间的容许差距不超过</a:t>
            </a:r>
            <a:r>
              <a:rPr lang="en-US" altLang="en-US" sz="2800" dirty="0" smtClean="0"/>
              <a:t>0.2</a:t>
            </a:r>
            <a:r>
              <a:rPr lang="zh-CN" altLang="en-US" sz="2800" dirty="0" smtClean="0"/>
              <a:t>％，则用两次测定的算术平均数来表示，否则，需重做两次测定。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6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7171" name="矩形 9"/>
          <p:cNvSpPr>
            <a:spLocks noChangeArrowheads="1"/>
          </p:cNvSpPr>
          <p:nvPr/>
        </p:nvSpPr>
        <p:spPr bwMode="auto">
          <a:xfrm>
            <a:off x="500063" y="857250"/>
            <a:ext cx="8072437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 smtClean="0"/>
              <a:t>2.</a:t>
            </a:r>
            <a:r>
              <a:rPr lang="zh-CN" altLang="en-US" sz="2800" dirty="0" smtClean="0"/>
              <a:t>电容式水分测定仪</a:t>
            </a:r>
            <a:r>
              <a:rPr lang="en-US" sz="2800" dirty="0" smtClean="0"/>
              <a:t>(PM888</a:t>
            </a:r>
            <a:r>
              <a:rPr lang="zh-CN" altLang="en-US" sz="2800" dirty="0" smtClean="0"/>
              <a:t>型</a:t>
            </a:r>
            <a:r>
              <a:rPr lang="en-US" sz="2800" dirty="0" smtClean="0"/>
              <a:t>)</a:t>
            </a:r>
            <a:endParaRPr lang="zh-CN" altLang="en-US" sz="2800" dirty="0" smtClean="0"/>
          </a:p>
          <a:p>
            <a:r>
              <a:rPr lang="en-US" sz="2800" dirty="0" smtClean="0"/>
              <a:t>  (1)</a:t>
            </a:r>
            <a:r>
              <a:rPr lang="zh-CN" altLang="en-US" sz="2800" dirty="0" smtClean="0"/>
              <a:t>测量植物种子种类与水分范围</a:t>
            </a:r>
            <a:endParaRPr lang="en-US" altLang="zh-CN" sz="2800" dirty="0" smtClean="0"/>
          </a:p>
          <a:p>
            <a:r>
              <a:rPr lang="zh-CN" altLang="en-US" sz="2800" dirty="0" smtClean="0"/>
              <a:t>  能测小麦、玉米、大麦、大豆、绿豆、谷子、高粱、油菜籽、红小豆、花生仁、精米和稻谷</a:t>
            </a:r>
            <a:r>
              <a:rPr lang="en-US" sz="2800" dirty="0" smtClean="0"/>
              <a:t>12</a:t>
            </a:r>
            <a:r>
              <a:rPr lang="zh-CN" altLang="en-US" sz="2800" dirty="0" smtClean="0"/>
              <a:t>种作物种子的水分，多数作物种子含水量在</a:t>
            </a:r>
            <a:r>
              <a:rPr lang="en-US" sz="2800" dirty="0" smtClean="0"/>
              <a:t>6</a:t>
            </a:r>
            <a:r>
              <a:rPr lang="zh-CN" altLang="en-US" sz="2800" dirty="0" smtClean="0"/>
              <a:t>％～</a:t>
            </a:r>
            <a:r>
              <a:rPr lang="en-US" sz="2800" dirty="0" smtClean="0"/>
              <a:t>30</a:t>
            </a:r>
            <a:r>
              <a:rPr lang="zh-CN" altLang="en-US" sz="2800" dirty="0" smtClean="0"/>
              <a:t>％，小麦、玉米和大麦为</a:t>
            </a:r>
            <a:r>
              <a:rPr lang="en-US" sz="2800" dirty="0" smtClean="0"/>
              <a:t>6.0</a:t>
            </a:r>
            <a:r>
              <a:rPr lang="zh-CN" altLang="en-US" sz="2800" dirty="0" smtClean="0"/>
              <a:t>％～</a:t>
            </a:r>
            <a:r>
              <a:rPr lang="en-US" sz="2800" dirty="0" smtClean="0"/>
              <a:t>40.</a:t>
            </a:r>
            <a:r>
              <a:rPr lang="zh-CN" altLang="en-US" sz="2800" dirty="0" smtClean="0"/>
              <a:t>水分在</a:t>
            </a:r>
            <a:r>
              <a:rPr lang="en-US" sz="2800" dirty="0" smtClean="0"/>
              <a:t>20</a:t>
            </a:r>
            <a:r>
              <a:rPr lang="zh-CN" altLang="en-US" sz="2800" dirty="0" smtClean="0"/>
              <a:t>％以内测量准确度为土</a:t>
            </a:r>
            <a:r>
              <a:rPr lang="en-US" sz="2800" dirty="0" smtClean="0"/>
              <a:t>0.5</a:t>
            </a:r>
            <a:r>
              <a:rPr lang="zh-CN" altLang="en-US" sz="2800" dirty="0" smtClean="0"/>
              <a:t>％。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7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7171" name="矩形 9"/>
          <p:cNvSpPr>
            <a:spLocks noChangeArrowheads="1"/>
          </p:cNvSpPr>
          <p:nvPr/>
        </p:nvSpPr>
        <p:spPr bwMode="auto">
          <a:xfrm>
            <a:off x="500063" y="857250"/>
            <a:ext cx="8072437" cy="5161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   (2)</a:t>
            </a:r>
            <a:r>
              <a:rPr lang="zh-CN" altLang="en-US" sz="2800" dirty="0" smtClean="0"/>
              <a:t>使用操作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①按开关键接通电源。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②按选择键，选择品种编号。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③将料斗套在样品杯上，装入样品，正好一杯。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④按测量键，小数点间隔闪亮，开始倒人样品。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“</a:t>
            </a:r>
            <a:r>
              <a:rPr lang="en-US" sz="2800" dirty="0" smtClean="0"/>
              <a:t>Pour</a:t>
            </a:r>
            <a:r>
              <a:rPr lang="zh-CN" altLang="en-US" sz="2800" dirty="0" smtClean="0"/>
              <a:t>”消失，小数点闪亮</a:t>
            </a:r>
            <a:r>
              <a:rPr lang="en-US" sz="2800" dirty="0" smtClean="0"/>
              <a:t>4</a:t>
            </a:r>
            <a:r>
              <a:rPr lang="zh-CN" altLang="en-US" sz="2800" dirty="0" smtClean="0"/>
              <a:t>次后，显示水分值与测量次数。若水分超出测量范围，高时显示“</a:t>
            </a:r>
            <a:r>
              <a:rPr lang="en-US" sz="2800" dirty="0" smtClean="0"/>
              <a:t>FFF</a:t>
            </a:r>
            <a:r>
              <a:rPr lang="zh-CN" altLang="en-US" sz="2800" dirty="0" smtClean="0"/>
              <a:t>”，低时显示“</a:t>
            </a:r>
            <a:r>
              <a:rPr lang="en-US" sz="2800" dirty="0" smtClean="0"/>
              <a:t>AAA</a:t>
            </a:r>
            <a:r>
              <a:rPr lang="zh-CN" altLang="en-US" sz="2800" dirty="0" smtClean="0"/>
              <a:t>”。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8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7171" name="矩形 9"/>
          <p:cNvSpPr>
            <a:spLocks noChangeArrowheads="1"/>
          </p:cNvSpPr>
          <p:nvPr/>
        </p:nvSpPr>
        <p:spPr bwMode="auto">
          <a:xfrm>
            <a:off x="500063" y="857250"/>
            <a:ext cx="8072437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dirty="0" smtClean="0"/>
              <a:t>    ⑤倒掉样品，重新进行。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⑥按平均键，仪器将显示平均值与测量次数。按平均键后，再测定水分时，测量次数将从</a:t>
            </a:r>
            <a:r>
              <a:rPr lang="en-US" sz="2800" dirty="0" smtClean="0"/>
              <a:t>1</a:t>
            </a:r>
            <a:r>
              <a:rPr lang="zh-CN" altLang="en-US" sz="2800" dirty="0" smtClean="0"/>
              <a:t>开始计算。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⑦测定完毕，关闭电源。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71DE6BD-7B4E-4DAD-BCA9-6D2D62EECA06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9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1267" name="矩形 9"/>
          <p:cNvSpPr>
            <a:spLocks noChangeArrowheads="1"/>
          </p:cNvSpPr>
          <p:nvPr/>
        </p:nvSpPr>
        <p:spPr bwMode="auto">
          <a:xfrm>
            <a:off x="500063" y="857250"/>
            <a:ext cx="807243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dirty="0"/>
              <a:t>五、作业</a:t>
            </a:r>
          </a:p>
          <a:p>
            <a:r>
              <a:rPr lang="en-US" sz="2800" dirty="0" smtClean="0"/>
              <a:t>    1</a:t>
            </a:r>
            <a:r>
              <a:rPr lang="zh-CN" altLang="en-US" sz="2800" dirty="0" smtClean="0"/>
              <a:t>．种子水分测定的必要性如何</a:t>
            </a:r>
            <a:r>
              <a:rPr lang="en-US" sz="2800" dirty="0" smtClean="0"/>
              <a:t>?</a:t>
            </a:r>
            <a:endParaRPr lang="zh-CN" altLang="en-US" sz="2800" dirty="0" smtClean="0"/>
          </a:p>
          <a:p>
            <a:r>
              <a:rPr lang="en-US" sz="2800" dirty="0" smtClean="0"/>
              <a:t>    2</a:t>
            </a:r>
            <a:r>
              <a:rPr lang="zh-CN" altLang="en-US" sz="2800" dirty="0" smtClean="0"/>
              <a:t>．简述高恒温烘干法测定种子水分的步骤，计算样品含水量。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CCCC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E2E2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2D05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4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黑体" pitchFamily="49" charset="-122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2D05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4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黑体" pitchFamily="49" charset="-122"/>
            <a:ea typeface="黑体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2364</TotalTime>
  <Words>601</Words>
  <Application>Microsoft Office PowerPoint</Application>
  <PresentationFormat>全屏显示(4:3)</PresentationFormat>
  <Paragraphs>52</Paragraphs>
  <Slides>9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默认设计模板</vt:lpstr>
      <vt:lpstr>种子检验学实验</vt:lpstr>
      <vt:lpstr>实验五  种子水分测定标准法和电子仪器速测法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Company>西北农林科技大学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马守才</dc:creator>
  <cp:lastModifiedBy>lenovo</cp:lastModifiedBy>
  <cp:revision>88</cp:revision>
  <dcterms:created xsi:type="dcterms:W3CDTF">2002-12-16T12:12:11Z</dcterms:created>
  <dcterms:modified xsi:type="dcterms:W3CDTF">2017-03-06T00:44:50Z</dcterms:modified>
</cp:coreProperties>
</file>