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406" r:id="rId2"/>
    <p:sldId id="266" r:id="rId3"/>
    <p:sldId id="461" r:id="rId4"/>
    <p:sldId id="462" r:id="rId5"/>
    <p:sldId id="464" r:id="rId6"/>
    <p:sldId id="466" r:id="rId7"/>
    <p:sldId id="467" r:id="rId8"/>
    <p:sldId id="465" r:id="rId9"/>
    <p:sldId id="451" r:id="rId10"/>
    <p:sldId id="468" r:id="rId11"/>
    <p:sldId id="450" r:id="rId12"/>
  </p:sldIdLst>
  <p:sldSz cx="12192000" cy="6858000"/>
  <p:notesSz cx="6858000" cy="9144000"/>
  <p:defaultTextStyle>
    <a:defPPr>
      <a:defRPr lang="zh-CN"/>
    </a:defPPr>
    <a:lvl1pPr algn="l" rtl="0" fontAlgn="base">
      <a:lnSpc>
        <a:spcPct val="150000"/>
      </a:lnSpc>
      <a:spcBef>
        <a:spcPct val="0"/>
      </a:spcBef>
      <a:spcAft>
        <a:spcPct val="0"/>
      </a:spcAft>
      <a:defRPr kumimoji="1" sz="4000" b="1" kern="1200">
        <a:solidFill>
          <a:schemeClr val="tx2"/>
        </a:solidFill>
        <a:latin typeface="黑体" pitchFamily="49" charset="-122"/>
        <a:ea typeface="黑体" pitchFamily="49" charset="-122"/>
        <a:cs typeface="+mn-cs"/>
      </a:defRPr>
    </a:lvl1pPr>
    <a:lvl2pPr marL="457200" algn="l" rtl="0" fontAlgn="base">
      <a:lnSpc>
        <a:spcPct val="150000"/>
      </a:lnSpc>
      <a:spcBef>
        <a:spcPct val="0"/>
      </a:spcBef>
      <a:spcAft>
        <a:spcPct val="0"/>
      </a:spcAft>
      <a:defRPr kumimoji="1" sz="4000" b="1" kern="1200">
        <a:solidFill>
          <a:schemeClr val="tx2"/>
        </a:solidFill>
        <a:latin typeface="黑体" pitchFamily="49" charset="-122"/>
        <a:ea typeface="黑体" pitchFamily="49" charset="-122"/>
        <a:cs typeface="+mn-cs"/>
      </a:defRPr>
    </a:lvl2pPr>
    <a:lvl3pPr marL="914400" algn="l" rtl="0" fontAlgn="base">
      <a:lnSpc>
        <a:spcPct val="150000"/>
      </a:lnSpc>
      <a:spcBef>
        <a:spcPct val="0"/>
      </a:spcBef>
      <a:spcAft>
        <a:spcPct val="0"/>
      </a:spcAft>
      <a:defRPr kumimoji="1" sz="4000" b="1" kern="1200">
        <a:solidFill>
          <a:schemeClr val="tx2"/>
        </a:solidFill>
        <a:latin typeface="黑体" pitchFamily="49" charset="-122"/>
        <a:ea typeface="黑体" pitchFamily="49" charset="-122"/>
        <a:cs typeface="+mn-cs"/>
      </a:defRPr>
    </a:lvl3pPr>
    <a:lvl4pPr marL="1371600" algn="l" rtl="0" fontAlgn="base">
      <a:lnSpc>
        <a:spcPct val="150000"/>
      </a:lnSpc>
      <a:spcBef>
        <a:spcPct val="0"/>
      </a:spcBef>
      <a:spcAft>
        <a:spcPct val="0"/>
      </a:spcAft>
      <a:defRPr kumimoji="1" sz="4000" b="1" kern="1200">
        <a:solidFill>
          <a:schemeClr val="tx2"/>
        </a:solidFill>
        <a:latin typeface="黑体" pitchFamily="49" charset="-122"/>
        <a:ea typeface="黑体" pitchFamily="49" charset="-122"/>
        <a:cs typeface="+mn-cs"/>
      </a:defRPr>
    </a:lvl4pPr>
    <a:lvl5pPr marL="1828800" algn="l" rtl="0" fontAlgn="base">
      <a:lnSpc>
        <a:spcPct val="150000"/>
      </a:lnSpc>
      <a:spcBef>
        <a:spcPct val="0"/>
      </a:spcBef>
      <a:spcAft>
        <a:spcPct val="0"/>
      </a:spcAft>
      <a:defRPr kumimoji="1" sz="4000" b="1" kern="1200">
        <a:solidFill>
          <a:schemeClr val="tx2"/>
        </a:solidFill>
        <a:latin typeface="黑体" pitchFamily="49" charset="-122"/>
        <a:ea typeface="黑体" pitchFamily="49" charset="-122"/>
        <a:cs typeface="+mn-cs"/>
      </a:defRPr>
    </a:lvl5pPr>
    <a:lvl6pPr marL="2286000" algn="l" defTabSz="914400" rtl="0" eaLnBrk="1" latinLnBrk="0" hangingPunct="1">
      <a:defRPr kumimoji="1" sz="4000" b="1" kern="1200">
        <a:solidFill>
          <a:schemeClr val="tx2"/>
        </a:solidFill>
        <a:latin typeface="黑体" pitchFamily="49" charset="-122"/>
        <a:ea typeface="黑体" pitchFamily="49" charset="-122"/>
        <a:cs typeface="+mn-cs"/>
      </a:defRPr>
    </a:lvl6pPr>
    <a:lvl7pPr marL="2743200" algn="l" defTabSz="914400" rtl="0" eaLnBrk="1" latinLnBrk="0" hangingPunct="1">
      <a:defRPr kumimoji="1" sz="4000" b="1" kern="1200">
        <a:solidFill>
          <a:schemeClr val="tx2"/>
        </a:solidFill>
        <a:latin typeface="黑体" pitchFamily="49" charset="-122"/>
        <a:ea typeface="黑体" pitchFamily="49" charset="-122"/>
        <a:cs typeface="+mn-cs"/>
      </a:defRPr>
    </a:lvl7pPr>
    <a:lvl8pPr marL="3200400" algn="l" defTabSz="914400" rtl="0" eaLnBrk="1" latinLnBrk="0" hangingPunct="1">
      <a:defRPr kumimoji="1" sz="4000" b="1" kern="1200">
        <a:solidFill>
          <a:schemeClr val="tx2"/>
        </a:solidFill>
        <a:latin typeface="黑体" pitchFamily="49" charset="-122"/>
        <a:ea typeface="黑体" pitchFamily="49" charset="-122"/>
        <a:cs typeface="+mn-cs"/>
      </a:defRPr>
    </a:lvl8pPr>
    <a:lvl9pPr marL="3657600" algn="l" defTabSz="914400" rtl="0" eaLnBrk="1" latinLnBrk="0" hangingPunct="1">
      <a:defRPr kumimoji="1" sz="4000" b="1" kern="1200">
        <a:solidFill>
          <a:schemeClr val="tx2"/>
        </a:solidFill>
        <a:latin typeface="黑体" pitchFamily="49" charset="-122"/>
        <a:ea typeface="黑体" pitchFamily="49" charset="-122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016" userDrawn="1">
          <p15:clr>
            <a:srgbClr val="A4A3A4"/>
          </p15:clr>
        </p15:guide>
        <p15:guide id="2" pos="4288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0093"/>
    <a:srgbClr val="FF3300"/>
    <a:srgbClr val="FFFFFF"/>
    <a:srgbClr val="FFFF66"/>
    <a:srgbClr val="FFFF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4870" autoAdjust="0"/>
    <p:restoredTop sz="94588" autoAdjust="0"/>
  </p:normalViewPr>
  <p:slideViewPr>
    <p:cSldViewPr>
      <p:cViewPr varScale="1">
        <p:scale>
          <a:sx n="82" d="100"/>
          <a:sy n="82" d="100"/>
        </p:scale>
        <p:origin x="-302" y="-91"/>
      </p:cViewPr>
      <p:guideLst>
        <p:guide orient="horz" pos="2016"/>
        <p:guide pos="428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38" d="100"/>
          <a:sy n="38" d="100"/>
        </p:scale>
        <p:origin x="-1506" y="-9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1200" b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200" b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1200" b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200" b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fld id="{D12943E3-7C28-4539-8E67-937EF62226D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="" xmlns:p14="http://schemas.microsoft.com/office/powerpoint/2010/main" val="5297397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1200" b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200" b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58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1658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1200" b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58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200" b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fld id="{89E1932E-A21F-4954-B118-8F30B5D8992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="" xmlns:p14="http://schemas.microsoft.com/office/powerpoint/2010/main" val="42712510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1B8A97F-C79E-4050-903D-8627F2CA1290}" type="slidenum">
              <a:rPr lang="en-US" altLang="zh-CN" smtClean="0"/>
              <a:pPr/>
              <a:t>1</a:t>
            </a:fld>
            <a:endParaRPr lang="en-US" altLang="zh-CN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zh-CN" smtClean="0"/>
          </a:p>
        </p:txBody>
      </p:sp>
    </p:spTree>
    <p:extLst>
      <p:ext uri="{BB962C8B-B14F-4D97-AF65-F5344CB8AC3E}">
        <p14:creationId xmlns="" xmlns:p14="http://schemas.microsoft.com/office/powerpoint/2010/main" val="17013070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0C3AC7-8DAD-4203-A3DF-004F385BD0AA}" type="slidenum">
              <a:rPr lang="en-US" altLang="zh-CN" smtClean="0"/>
              <a:pPr/>
              <a:t>11</a:t>
            </a:fld>
            <a:endParaRPr lang="en-US" altLang="zh-CN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zh-CN" smtClean="0"/>
          </a:p>
        </p:txBody>
      </p:sp>
    </p:spTree>
    <p:extLst>
      <p:ext uri="{BB962C8B-B14F-4D97-AF65-F5344CB8AC3E}">
        <p14:creationId xmlns="" xmlns:p14="http://schemas.microsoft.com/office/powerpoint/2010/main" val="2660085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C18BC0-3B6F-41DB-8F53-5A42C3ADBBB0}" type="slidenum">
              <a:rPr lang="en-US" altLang="zh-CN"/>
              <a:pPr/>
              <a:t>3</a:t>
            </a:fld>
            <a:endParaRPr lang="en-US" altLang="zh-CN"/>
          </a:p>
        </p:txBody>
      </p:sp>
      <p:sp>
        <p:nvSpPr>
          <p:cNvPr id="192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8ACB3D-C8AF-4469-81B4-E6485EEE58B9}" type="slidenum">
              <a:rPr lang="en-US" altLang="zh-CN"/>
              <a:pPr/>
              <a:t>4</a:t>
            </a:fld>
            <a:endParaRPr lang="en-US" altLang="zh-CN"/>
          </a:p>
        </p:txBody>
      </p:sp>
      <p:sp>
        <p:nvSpPr>
          <p:cNvPr id="208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8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F85C0C-0748-4286-AADA-F49232DA79AB}" type="slidenum">
              <a:rPr lang="en-US" altLang="zh-CN"/>
              <a:pPr/>
              <a:t>5</a:t>
            </a:fld>
            <a:endParaRPr lang="en-US" altLang="zh-CN"/>
          </a:p>
        </p:txBody>
      </p:sp>
      <p:sp>
        <p:nvSpPr>
          <p:cNvPr id="306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6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E19845-C56D-46BD-AA1C-24FFA7C293F1}" type="slidenum">
              <a:rPr lang="en-US" altLang="zh-CN"/>
              <a:pPr/>
              <a:t>6</a:t>
            </a:fld>
            <a:endParaRPr lang="en-US" altLang="zh-CN"/>
          </a:p>
        </p:txBody>
      </p:sp>
      <p:sp>
        <p:nvSpPr>
          <p:cNvPr id="343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5EE315-ABC6-4E9B-B926-51B25DA490EE}" type="slidenum">
              <a:rPr lang="en-US" altLang="zh-CN"/>
              <a:pPr/>
              <a:t>7</a:t>
            </a:fld>
            <a:endParaRPr lang="en-US" altLang="zh-CN"/>
          </a:p>
        </p:txBody>
      </p:sp>
      <p:sp>
        <p:nvSpPr>
          <p:cNvPr id="345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5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73D133C-DAE9-42D1-9C61-AB6A02199268}" type="slidenum">
              <a:rPr lang="en-US" altLang="zh-CN"/>
              <a:pPr/>
              <a:t>8</a:t>
            </a:fld>
            <a:endParaRPr lang="en-US" altLang="zh-CN"/>
          </a:p>
        </p:txBody>
      </p:sp>
      <p:sp>
        <p:nvSpPr>
          <p:cNvPr id="308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8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FF40B8-C717-4803-A83B-1C0383C43E9C}" type="slidenum">
              <a:rPr lang="en-US" altLang="zh-CN" smtClean="0"/>
              <a:pPr/>
              <a:t>9</a:t>
            </a:fld>
            <a:endParaRPr lang="en-US" altLang="zh-CN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zh-CN" smtClean="0"/>
          </a:p>
        </p:txBody>
      </p:sp>
    </p:spTree>
    <p:extLst>
      <p:ext uri="{BB962C8B-B14F-4D97-AF65-F5344CB8AC3E}">
        <p14:creationId xmlns="" xmlns:p14="http://schemas.microsoft.com/office/powerpoint/2010/main" val="2844381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FF40B8-C717-4803-A83B-1C0383C43E9C}" type="slidenum">
              <a:rPr lang="en-US" altLang="zh-CN" smtClean="0"/>
              <a:pPr/>
              <a:t>10</a:t>
            </a:fld>
            <a:endParaRPr lang="en-US" altLang="zh-CN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zh-CN" smtClean="0"/>
          </a:p>
        </p:txBody>
      </p:sp>
    </p:spTree>
    <p:extLst>
      <p:ext uri="{BB962C8B-B14F-4D97-AF65-F5344CB8AC3E}">
        <p14:creationId xmlns="" xmlns:p14="http://schemas.microsoft.com/office/powerpoint/2010/main" val="2844381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E759FE-F4B8-4A6A-9FBF-34F86042A8A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C45EB4-1FC5-467D-AC80-8F5CA4532F8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FE57BC-9813-4A6E-83B5-B0F8D03AE32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1FDFD6-CFCE-4784-9D21-234C18D647C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3781BA-73B4-44E5-8BB9-1D95AE3FB6E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CAE872-B79E-4B52-A434-803647A7DA1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E47069-7F89-4CA9-9FD3-19D0EC29DC7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354A04-99A5-47E8-A3BA-EE4C5A73B81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DE0558-C045-4BA5-9C24-EA0512A4326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D676A4-D3BC-4BB9-AD34-76CBF3A83F3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E1CBE4-77A2-49D4-8001-732DF192A5C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1400" b="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defRPr sz="1400" b="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400" b="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73B1D3D2-80C9-4313-93D3-7B73176187B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209800" y="1827214"/>
            <a:ext cx="7772400" cy="915987"/>
          </a:xfrm>
        </p:spPr>
        <p:txBody>
          <a:bodyPr vert="horz" wrap="square" lIns="115196" tIns="57598" rIns="115196" bIns="57598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zh-CN" altLang="en-US" sz="4000" b="1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种子学</a:t>
            </a:r>
            <a:r>
              <a:rPr lang="zh-CN" altLang="en-US" sz="4000" b="1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实验</a:t>
            </a:r>
            <a:endParaRPr lang="zh-CN" altLang="en-US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125789" y="3367089"/>
            <a:ext cx="6046787" cy="1939925"/>
          </a:xfrm>
        </p:spPr>
        <p:txBody>
          <a:bodyPr vert="horz" wrap="square" lIns="115196" tIns="57598" rIns="115196" bIns="57598" numCol="1" anchor="t" anchorCtr="0" compatLnSpc="1">
            <a:prstTxWarp prst="textNoShape">
              <a:avLst/>
            </a:prstTxWarp>
          </a:bodyPr>
          <a:lstStyle/>
          <a:p>
            <a:pPr marL="0" indent="0" algn="ctr" defTabSz="1152525" eaLnBrk="1" hangingPunct="1">
              <a:lnSpc>
                <a:spcPct val="130000"/>
              </a:lnSpc>
              <a:spcBef>
                <a:spcPct val="0"/>
              </a:spcBef>
              <a:buNone/>
            </a:pPr>
            <a:r>
              <a:rPr lang="zh-CN" altLang="en-US" sz="2400" b="1">
                <a:latin typeface="华文新魏" pitchFamily="2" charset="-122"/>
                <a:ea typeface="华文新魏" pitchFamily="2" charset="-122"/>
              </a:rPr>
              <a:t>马守才  博士</a:t>
            </a:r>
            <a:r>
              <a:rPr lang="en-US" altLang="zh-CN" sz="2400" b="1">
                <a:latin typeface="华文新魏" pitchFamily="2" charset="-122"/>
                <a:ea typeface="华文新魏" pitchFamily="2" charset="-122"/>
              </a:rPr>
              <a:t>/</a:t>
            </a:r>
            <a:r>
              <a:rPr lang="zh-CN" altLang="en-US" sz="2400" b="1">
                <a:latin typeface="华文新魏" pitchFamily="2" charset="-122"/>
                <a:ea typeface="华文新魏" pitchFamily="2" charset="-122"/>
              </a:rPr>
              <a:t>副教授</a:t>
            </a:r>
          </a:p>
          <a:p>
            <a:pPr marL="0" indent="0" algn="ctr" defTabSz="1152525" eaLnBrk="1" hangingPunct="1">
              <a:lnSpc>
                <a:spcPct val="130000"/>
              </a:lnSpc>
              <a:spcBef>
                <a:spcPct val="0"/>
              </a:spcBef>
              <a:buNone/>
            </a:pPr>
            <a:r>
              <a:rPr lang="zh-CN" altLang="en-US" sz="2400" b="1">
                <a:latin typeface="华文新魏" pitchFamily="2" charset="-122"/>
                <a:ea typeface="华文新魏" pitchFamily="2" charset="-122"/>
              </a:rPr>
              <a:t>西北农林科技大学农学院</a:t>
            </a:r>
          </a:p>
          <a:p>
            <a:pPr marL="0" indent="0" algn="ctr" defTabSz="1152525" eaLnBrk="1" hangingPunct="1">
              <a:lnSpc>
                <a:spcPct val="130000"/>
              </a:lnSpc>
              <a:spcBef>
                <a:spcPct val="0"/>
              </a:spcBef>
              <a:buNone/>
            </a:pPr>
            <a:r>
              <a:rPr lang="en-US" altLang="zh-CN" sz="2400" b="1">
                <a:latin typeface="华文新魏" pitchFamily="2" charset="-122"/>
                <a:ea typeface="华文新魏" pitchFamily="2" charset="-122"/>
              </a:rPr>
              <a:t>Email:mashoucai@nwsuaf.edu.cn</a:t>
            </a:r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5303839" y="260350"/>
            <a:ext cx="5184775" cy="577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15196" tIns="57598" rIns="115196" bIns="57598">
            <a:spAutoFit/>
          </a:bodyPr>
          <a:lstStyle/>
          <a:p>
            <a:pPr algn="ctr" defTabSz="1152525">
              <a:lnSpc>
                <a:spcPct val="100000"/>
              </a:lnSpc>
              <a:spcBef>
                <a:spcPct val="50000"/>
              </a:spcBef>
            </a:pPr>
            <a:endParaRPr kumimoji="0" lang="zh-CN" altLang="zh-CN" sz="3000" b="0">
              <a:solidFill>
                <a:srgbClr val="FFFF00"/>
              </a:solidFill>
              <a:latin typeface="Times New Roman" pitchFamily="18" charset="0"/>
            </a:endParaRPr>
          </a:p>
        </p:txBody>
      </p:sp>
      <p:grpSp>
        <p:nvGrpSpPr>
          <p:cNvPr id="2053" name="Group 13"/>
          <p:cNvGrpSpPr>
            <a:grpSpLocks/>
          </p:cNvGrpSpPr>
          <p:nvPr/>
        </p:nvGrpSpPr>
        <p:grpSpPr bwMode="auto">
          <a:xfrm>
            <a:off x="1803400" y="57151"/>
            <a:ext cx="3206750" cy="684213"/>
            <a:chOff x="22" y="27"/>
            <a:chExt cx="2020" cy="323"/>
          </a:xfrm>
        </p:grpSpPr>
        <p:pic>
          <p:nvPicPr>
            <p:cNvPr id="2059" name="Picture 7" descr="西北农大校名-绿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008000"/>
                </a:clrFrom>
                <a:clrTo>
                  <a:srgbClr val="008000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40" y="78"/>
              <a:ext cx="1702" cy="2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60" name="Picture 9" descr="校徽2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2" y="27"/>
              <a:ext cx="318" cy="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2054" name="Picture 10" descr="sunfl3b[2]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01850" y="4581526"/>
            <a:ext cx="1257300" cy="171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11" descr="Corn_Grain_MC[2]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120188" y="4508501"/>
            <a:ext cx="1173162" cy="180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22" descr="bar01"/>
          <p:cNvPicPr>
            <a:picLocks noChangeAspect="1" noChangeArrowheads="1"/>
          </p:cNvPicPr>
          <p:nvPr/>
        </p:nvPicPr>
        <p:blipFill>
          <a:blip r:embed="rId7"/>
          <a:srcRect t="6946" r="5429" b="16643"/>
          <a:stretch>
            <a:fillRect/>
          </a:stretch>
        </p:blipFill>
        <p:spPr bwMode="auto">
          <a:xfrm>
            <a:off x="1674814" y="928688"/>
            <a:ext cx="3906837" cy="887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7" name="AutoShape 23"/>
          <p:cNvSpPr>
            <a:spLocks noChangeArrowheads="1"/>
          </p:cNvSpPr>
          <p:nvPr/>
        </p:nvSpPr>
        <p:spPr bwMode="auto">
          <a:xfrm>
            <a:off x="1809750" y="1074738"/>
            <a:ext cx="2660650" cy="563562"/>
          </a:xfrm>
          <a:prstGeom prst="roundRect">
            <a:avLst>
              <a:gd name="adj" fmla="val 0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anchor="b"/>
          <a:lstStyle/>
          <a:p>
            <a:pPr latinLnBrk="1">
              <a:lnSpc>
                <a:spcPct val="90000"/>
              </a:lnSpc>
            </a:pPr>
            <a:r>
              <a:rPr kumimoji="0" lang="en-US" altLang="zh-CN" sz="2600" i="1">
                <a:solidFill>
                  <a:schemeClr val="tx1"/>
                </a:solidFill>
                <a:latin typeface="HY견고딕"/>
                <a:ea typeface="宋体" pitchFamily="2" charset="-122"/>
              </a:rPr>
              <a:t> </a:t>
            </a:r>
            <a:r>
              <a:rPr kumimoji="0" lang="zh-CN" altLang="en-US" sz="3600">
                <a:solidFill>
                  <a:srgbClr val="000000"/>
                </a:solidFill>
                <a:latin typeface="华文新魏" pitchFamily="2" charset="-122"/>
                <a:ea typeface="华文新魏" pitchFamily="2" charset="-122"/>
              </a:rPr>
              <a:t>种子学</a:t>
            </a:r>
          </a:p>
        </p:txBody>
      </p:sp>
      <p:sp>
        <p:nvSpPr>
          <p:cNvPr id="2058" name="Line 21"/>
          <p:cNvSpPr>
            <a:spLocks noChangeShapeType="1"/>
          </p:cNvSpPr>
          <p:nvPr/>
        </p:nvSpPr>
        <p:spPr bwMode="auto">
          <a:xfrm>
            <a:off x="2095500" y="990600"/>
            <a:ext cx="76581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灯片编号占位符 3"/>
          <p:cNvSpPr txBox="1">
            <a:spLocks noGrp="1"/>
          </p:cNvSpPr>
          <p:nvPr/>
        </p:nvSpPr>
        <p:spPr bwMode="auto">
          <a:xfrm>
            <a:off x="8077200" y="6245226"/>
            <a:ext cx="2133600" cy="4746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115196" tIns="57598" rIns="115196" bIns="57598"/>
          <a:lstStyle/>
          <a:p>
            <a:pPr algn="r" defTabSz="1152525">
              <a:lnSpc>
                <a:spcPct val="100000"/>
              </a:lnSpc>
              <a:defRPr/>
            </a:pPr>
            <a:fld id="{629A1F19-FA6A-4E7C-99C4-F8A4572FC075}" type="slidenum">
              <a:rPr kumimoji="0" lang="en-US" altLang="zh-CN" sz="1800" b="0">
                <a:solidFill>
                  <a:schemeClr val="tx1"/>
                </a:solidFill>
                <a:latin typeface="+mn-lt"/>
                <a:ea typeface="+mn-ea"/>
              </a:rPr>
              <a:pPr algn="r" defTabSz="1152525">
                <a:lnSpc>
                  <a:spcPct val="100000"/>
                </a:lnSpc>
                <a:defRPr/>
              </a:pPr>
              <a:t>10</a:t>
            </a:fld>
            <a:endParaRPr kumimoji="0" lang="en-US" altLang="zh-CN" sz="1800" b="0">
              <a:solidFill>
                <a:schemeClr val="tx1"/>
              </a:solidFill>
              <a:latin typeface="+mn-lt"/>
              <a:ea typeface="+mn-ea"/>
            </a:endParaRPr>
          </a:p>
        </p:txBody>
      </p:sp>
      <p:sp>
        <p:nvSpPr>
          <p:cNvPr id="6149" name="矩形 9"/>
          <p:cNvSpPr>
            <a:spLocks noChangeArrowheads="1"/>
          </p:cNvSpPr>
          <p:nvPr/>
        </p:nvSpPr>
        <p:spPr bwMode="auto">
          <a:xfrm>
            <a:off x="2024064" y="428604"/>
            <a:ext cx="8072437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/>
              <a:t> </a:t>
            </a:r>
            <a:r>
              <a:rPr lang="en-US" sz="2800" dirty="0" smtClean="0"/>
              <a:t>(</a:t>
            </a:r>
            <a:r>
              <a:rPr lang="zh-CN" altLang="en-US" sz="2800" dirty="0" smtClean="0"/>
              <a:t>三</a:t>
            </a:r>
            <a:r>
              <a:rPr lang="en-US" sz="2800" dirty="0" smtClean="0"/>
              <a:t>)</a:t>
            </a:r>
            <a:r>
              <a:rPr lang="zh-CN" altLang="en-US" sz="2800" dirty="0" smtClean="0"/>
              <a:t>小麦、玉米种子四唑染色测定 </a:t>
            </a:r>
            <a:endParaRPr lang="zh-CN" altLang="en-US" sz="2800" dirty="0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1166778" y="1500174"/>
            <a:ext cx="1000132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CN" altLang="en-US" sz="2800" dirty="0" smtClean="0"/>
              <a:t>取种子样品</a:t>
            </a:r>
            <a:r>
              <a:rPr lang="en-US" altLang="zh-CN" sz="2800" dirty="0" smtClean="0"/>
              <a:t>100</a:t>
            </a:r>
            <a:r>
              <a:rPr lang="zh-CN" altLang="en-US" sz="2800" dirty="0" smtClean="0"/>
              <a:t>粒，放入水中</a:t>
            </a:r>
            <a:r>
              <a:rPr lang="en-US" altLang="zh-CN" sz="2800" dirty="0" smtClean="0"/>
              <a:t>30℃</a:t>
            </a:r>
            <a:r>
              <a:rPr lang="zh-CN" altLang="en-US" sz="2800" dirty="0" smtClean="0"/>
              <a:t>条件下</a:t>
            </a:r>
            <a:r>
              <a:rPr lang="en-US" altLang="zh-CN" sz="2800" dirty="0" smtClean="0"/>
              <a:t>3</a:t>
            </a:r>
            <a:r>
              <a:rPr lang="zh-CN" altLang="en-US" sz="2800" dirty="0" smtClean="0"/>
              <a:t>～</a:t>
            </a:r>
            <a:r>
              <a:rPr lang="en-US" altLang="zh-CN" sz="2800" dirty="0" smtClean="0"/>
              <a:t>4 h</a:t>
            </a:r>
            <a:r>
              <a:rPr lang="zh-CN" altLang="en-US" sz="2800" dirty="0" smtClean="0"/>
              <a:t>，或纸间</a:t>
            </a:r>
            <a:r>
              <a:rPr lang="en-US" altLang="zh-CN" sz="2800" dirty="0" smtClean="0"/>
              <a:t>12 h</a:t>
            </a:r>
            <a:r>
              <a:rPr lang="zh-CN" altLang="en-US" sz="2800" dirty="0" smtClean="0"/>
              <a:t>；</a:t>
            </a:r>
            <a:endParaRPr lang="en-US" altLang="zh-CN" sz="2800" dirty="0" smtClean="0"/>
          </a:p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CN" altLang="en-US" sz="2800" dirty="0" smtClean="0"/>
              <a:t>沿胚纵切；</a:t>
            </a:r>
            <a:endParaRPr lang="en-US" altLang="zh-CN" sz="2800" dirty="0" smtClean="0"/>
          </a:p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CN" altLang="en-US" sz="2800" dirty="0" smtClean="0"/>
              <a:t>浸入</a:t>
            </a:r>
            <a:r>
              <a:rPr lang="en-US" altLang="zh-CN" sz="2800" dirty="0" smtClean="0"/>
              <a:t>0.1</a:t>
            </a:r>
            <a:r>
              <a:rPr lang="zh-CN" altLang="en-US" sz="2800" dirty="0" smtClean="0"/>
              <a:t>％四唑溶液中，</a:t>
            </a:r>
            <a:r>
              <a:rPr lang="en-US" altLang="zh-CN" sz="2800" dirty="0" smtClean="0"/>
              <a:t>35℃</a:t>
            </a:r>
            <a:r>
              <a:rPr lang="zh-CN" altLang="en-US" sz="2800" dirty="0" smtClean="0"/>
              <a:t>条件下，</a:t>
            </a:r>
            <a:r>
              <a:rPr lang="en-US" altLang="zh-CN" sz="2800" dirty="0" smtClean="0"/>
              <a:t>0.5</a:t>
            </a:r>
            <a:r>
              <a:rPr lang="zh-CN" altLang="en-US" sz="2800" dirty="0" smtClean="0"/>
              <a:t>～</a:t>
            </a:r>
            <a:r>
              <a:rPr lang="en-US" altLang="zh-CN" sz="2800" dirty="0" smtClean="0"/>
              <a:t>1 h</a:t>
            </a:r>
            <a:r>
              <a:rPr lang="zh-CN" altLang="en-US" sz="2800" dirty="0" smtClean="0"/>
              <a:t>。</a:t>
            </a:r>
            <a:endParaRPr lang="en-US" altLang="zh-CN" sz="2800" dirty="0" smtClean="0"/>
          </a:p>
          <a:p>
            <a:pPr lvl="0" algn="ctr"/>
            <a:r>
              <a:rPr lang="zh-CN" altLang="en-US" sz="2800" dirty="0" smtClean="0"/>
              <a:t>凡是胚的主要构造染成正常鲜红色，盾片上下任一端三分之一或胚根 </a:t>
            </a:r>
            <a:r>
              <a:rPr lang="en-US" altLang="zh-CN" sz="2800" dirty="0" smtClean="0"/>
              <a:t>(</a:t>
            </a:r>
            <a:r>
              <a:rPr lang="zh-CN" altLang="en-US" sz="2800" dirty="0" smtClean="0"/>
              <a:t>小麦胚根大部不染色，但不定根原基染色</a:t>
            </a:r>
            <a:r>
              <a:rPr lang="en-US" altLang="zh-CN" sz="2800" dirty="0" smtClean="0"/>
              <a:t>)</a:t>
            </a:r>
            <a:r>
              <a:rPr lang="zh-CN" altLang="en-US" sz="2800" dirty="0" smtClean="0"/>
              <a:t>不染的色，为有生活力种子。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灯片编号占位符 3"/>
          <p:cNvSpPr txBox="1">
            <a:spLocks noGrp="1"/>
          </p:cNvSpPr>
          <p:nvPr/>
        </p:nvSpPr>
        <p:spPr bwMode="auto">
          <a:xfrm>
            <a:off x="8077200" y="6245226"/>
            <a:ext cx="2133600" cy="4746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115196" tIns="57598" rIns="115196" bIns="57598"/>
          <a:lstStyle/>
          <a:p>
            <a:pPr algn="r" defTabSz="1152525">
              <a:lnSpc>
                <a:spcPct val="100000"/>
              </a:lnSpc>
              <a:defRPr/>
            </a:pPr>
            <a:fld id="{671DE6BD-7B4E-4DAD-BCA9-6D2D62EECA06}" type="slidenum">
              <a:rPr kumimoji="0" lang="en-US" altLang="zh-CN" sz="1800" b="0">
                <a:solidFill>
                  <a:schemeClr val="tx1"/>
                </a:solidFill>
                <a:latin typeface="+mn-lt"/>
                <a:ea typeface="+mn-ea"/>
              </a:rPr>
              <a:pPr algn="r" defTabSz="1152525">
                <a:lnSpc>
                  <a:spcPct val="100000"/>
                </a:lnSpc>
                <a:defRPr/>
              </a:pPr>
              <a:t>11</a:t>
            </a:fld>
            <a:endParaRPr kumimoji="0" lang="en-US" altLang="zh-CN" sz="1800" b="0">
              <a:solidFill>
                <a:schemeClr val="tx1"/>
              </a:solidFill>
              <a:latin typeface="+mn-lt"/>
              <a:ea typeface="+mn-ea"/>
            </a:endParaRPr>
          </a:p>
        </p:txBody>
      </p:sp>
      <p:sp>
        <p:nvSpPr>
          <p:cNvPr id="11267" name="矩形 9"/>
          <p:cNvSpPr>
            <a:spLocks noChangeArrowheads="1"/>
          </p:cNvSpPr>
          <p:nvPr/>
        </p:nvSpPr>
        <p:spPr bwMode="auto">
          <a:xfrm>
            <a:off x="1095340" y="857251"/>
            <a:ext cx="10144196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CN" altLang="en-US" sz="2800" dirty="0"/>
              <a:t>五、作业</a:t>
            </a:r>
          </a:p>
          <a:p>
            <a:r>
              <a:rPr lang="en-US" sz="2800" dirty="0"/>
              <a:t>   </a:t>
            </a:r>
            <a:r>
              <a:rPr lang="en-US" sz="2800" dirty="0" smtClean="0"/>
              <a:t>(1) </a:t>
            </a:r>
            <a:r>
              <a:rPr lang="zh-CN" altLang="en-US" sz="2800" dirty="0" smtClean="0"/>
              <a:t>观察并绘制一些主要作物种子的外部形态图。</a:t>
            </a:r>
            <a:endParaRPr lang="en-US" altLang="zh-CN" sz="2800" dirty="0" smtClean="0"/>
          </a:p>
          <a:p>
            <a:r>
              <a:rPr lang="en-US" sz="2800" dirty="0" smtClean="0"/>
              <a:t>    </a:t>
            </a:r>
            <a:endParaRPr lang="zh-CN" altLang="en-US" sz="2800" dirty="0" smtClean="0"/>
          </a:p>
          <a:p>
            <a:r>
              <a:rPr lang="en-US" sz="2800" dirty="0" smtClean="0"/>
              <a:t>   (2) </a:t>
            </a:r>
            <a:r>
              <a:rPr lang="zh-CN" altLang="en-US" sz="2800" dirty="0" smtClean="0"/>
              <a:t>观察并绘制一些主要作物种子的显微构造图。</a:t>
            </a:r>
            <a:endParaRPr lang="en-US" altLang="zh-CN" sz="2800" dirty="0" smtClean="0"/>
          </a:p>
          <a:p>
            <a:endParaRPr lang="en-US" altLang="zh-CN" sz="2800" dirty="0" smtClean="0"/>
          </a:p>
          <a:p>
            <a:r>
              <a:rPr lang="en-US" sz="2800" dirty="0" smtClean="0"/>
              <a:t>   (3) </a:t>
            </a:r>
            <a:r>
              <a:rPr lang="zh-CN" altLang="en-US" sz="2800" dirty="0" smtClean="0"/>
              <a:t>按照不染色的类型计数，并计算种子生活力。</a:t>
            </a:r>
            <a:endParaRPr lang="zh-CN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95406" y="609600"/>
            <a:ext cx="9572692" cy="838200"/>
          </a:xfrm>
        </p:spPr>
        <p:txBody>
          <a:bodyPr/>
          <a:lstStyle/>
          <a:p>
            <a:pPr eaLnBrk="1" hangingPunct="1"/>
            <a:r>
              <a:rPr lang="zh-CN" altLang="en-US" sz="3600" b="1" dirty="0" smtClean="0">
                <a:latin typeface="黑体" pitchFamily="49" charset="-122"/>
                <a:ea typeface="黑体" pitchFamily="49" charset="-122"/>
              </a:rPr>
              <a:t>实验一</a:t>
            </a:r>
            <a:r>
              <a:rPr lang="en-US" altLang="en-US" sz="3600" b="1" dirty="0" smtClean="0">
                <a:latin typeface="黑体" pitchFamily="49" charset="-122"/>
                <a:ea typeface="黑体" pitchFamily="49" charset="-122"/>
              </a:rPr>
              <a:t>  </a:t>
            </a:r>
            <a:r>
              <a:rPr lang="zh-CN" altLang="en-US" sz="3600" b="1" dirty="0">
                <a:latin typeface="黑体" pitchFamily="49" charset="-122"/>
                <a:ea typeface="黑体" pitchFamily="49" charset="-122"/>
              </a:rPr>
              <a:t>种子</a:t>
            </a:r>
            <a:r>
              <a:rPr lang="zh-CN" altLang="en-US" sz="3600" b="1" dirty="0" smtClean="0">
                <a:latin typeface="黑体" pitchFamily="49" charset="-122"/>
                <a:ea typeface="黑体" pitchFamily="49" charset="-122"/>
              </a:rPr>
              <a:t>的形态构造观察与生活力测定</a:t>
            </a:r>
            <a:endParaRPr lang="zh-CN" altLang="en-US" sz="3600" b="1" dirty="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828800"/>
            <a:ext cx="4038600" cy="609600"/>
          </a:xfrm>
        </p:spPr>
        <p:txBody>
          <a:bodyPr/>
          <a:lstStyle/>
          <a:p>
            <a:pPr>
              <a:defRPr/>
            </a:pPr>
            <a:r>
              <a:rPr lang="zh-CN" altLang="en-US" b="1" kern="1200" dirty="0" smtClean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 一、目的要求</a:t>
            </a:r>
            <a:endParaRPr lang="zh-CN" altLang="en-US" b="1" kern="1200" dirty="0">
              <a:solidFill>
                <a:schemeClr val="tx2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2452688" y="2695576"/>
            <a:ext cx="7643812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800" dirty="0"/>
              <a:t>(1</a:t>
            </a:r>
            <a:r>
              <a:rPr lang="en-US" altLang="zh-CN" sz="2800" dirty="0" smtClean="0"/>
              <a:t>)</a:t>
            </a:r>
            <a:r>
              <a:rPr lang="zh-CN" altLang="en-US" sz="2800" dirty="0" smtClean="0"/>
              <a:t>掌握主要作物种子外部形态、内部构造</a:t>
            </a:r>
            <a:endParaRPr lang="en-US" altLang="zh-CN" sz="2800" dirty="0"/>
          </a:p>
          <a:p>
            <a:r>
              <a:rPr lang="en-US" altLang="zh-CN" sz="2800" dirty="0"/>
              <a:t>(2</a:t>
            </a:r>
            <a:r>
              <a:rPr lang="en-US" altLang="zh-CN" sz="2800" dirty="0" smtClean="0"/>
              <a:t>)</a:t>
            </a:r>
            <a:r>
              <a:rPr lang="zh-CN" altLang="en-US" sz="2800" dirty="0" smtClean="0"/>
              <a:t>理解四唑染色法测定种子生活力的原理</a:t>
            </a:r>
            <a:endParaRPr lang="en-US" altLang="zh-CN" sz="2800" dirty="0" smtClean="0"/>
          </a:p>
          <a:p>
            <a:r>
              <a:rPr lang="en-US" sz="2800" dirty="0" smtClean="0"/>
              <a:t>(3)</a:t>
            </a:r>
            <a:r>
              <a:rPr lang="zh-CN" altLang="en-US" sz="2800" dirty="0" smtClean="0"/>
              <a:t>掌握种子四唑染色法测定种子生活力的方法</a:t>
            </a:r>
            <a:endParaRPr lang="en-US" altLang="zh-CN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灯片编号占位符 5"/>
          <p:cNvSpPr txBox="1">
            <a:spLocks noGrp="1"/>
          </p:cNvSpPr>
          <p:nvPr/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lnSpc>
                <a:spcPct val="50000"/>
              </a:lnSpc>
              <a:spcBef>
                <a:spcPct val="50000"/>
              </a:spcBef>
              <a:defRPr/>
            </a:pPr>
            <a:fld id="{37941160-6879-421D-B3FA-F70CEE1058AB}" type="slidenum">
              <a:rPr lang="en-US" altLang="zh-CN" sz="2800">
                <a:solidFill>
                  <a:schemeClr val="tx1">
                    <a:tint val="75000"/>
                  </a:schemeClr>
                </a:solidFill>
              </a:rPr>
              <a:pPr algn="r">
                <a:lnSpc>
                  <a:spcPct val="50000"/>
                </a:lnSpc>
                <a:spcBef>
                  <a:spcPct val="50000"/>
                </a:spcBef>
                <a:defRPr/>
              </a:pPr>
              <a:t>3</a:t>
            </a:fld>
            <a:endParaRPr lang="en-US" altLang="zh-CN" sz="280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191492" name="Text Box 3"/>
          <p:cNvSpPr txBox="1">
            <a:spLocks noChangeArrowheads="1"/>
          </p:cNvSpPr>
          <p:nvPr/>
        </p:nvSpPr>
        <p:spPr bwMode="auto">
          <a:xfrm>
            <a:off x="2209800" y="2367484"/>
            <a:ext cx="674372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20000"/>
              </a:spcBef>
            </a:pPr>
            <a:r>
              <a:rPr lang="zh-CN" altLang="en-US" sz="2800" b="1" dirty="0">
                <a:latin typeface="黑体" pitchFamily="49" charset="-122"/>
                <a:ea typeface="黑体" pitchFamily="49" charset="-122"/>
              </a:rPr>
              <a:t>形状：</a:t>
            </a:r>
            <a:r>
              <a:rPr lang="zh-CN" altLang="en-US" sz="2800" dirty="0">
                <a:latin typeface="黑体" pitchFamily="49" charset="-122"/>
                <a:ea typeface="黑体" pitchFamily="49" charset="-122"/>
              </a:rPr>
              <a:t>完整种子的外部轮廊</a:t>
            </a:r>
            <a:r>
              <a:rPr lang="zh-CN" altLang="en-US" sz="2800" dirty="0" smtClean="0">
                <a:latin typeface="黑体" pitchFamily="49" charset="-122"/>
                <a:ea typeface="黑体" pitchFamily="49" charset="-122"/>
              </a:rPr>
              <a:t>。        </a:t>
            </a:r>
            <a:endParaRPr lang="zh-CN" altLang="en-US" sz="2800" dirty="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191493" name="Text Box 4"/>
          <p:cNvSpPr txBox="1">
            <a:spLocks noChangeArrowheads="1"/>
          </p:cNvSpPr>
          <p:nvPr/>
        </p:nvSpPr>
        <p:spPr bwMode="auto">
          <a:xfrm>
            <a:off x="496154" y="2672283"/>
            <a:ext cx="830997" cy="327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 dirty="0">
                <a:latin typeface="黑体" pitchFamily="49" charset="-122"/>
                <a:ea typeface="黑体" pitchFamily="49" charset="-122"/>
              </a:rPr>
              <a:t>种子外部形态</a:t>
            </a:r>
          </a:p>
        </p:txBody>
      </p:sp>
      <p:sp>
        <p:nvSpPr>
          <p:cNvPr id="191494" name="AutoShape 5"/>
          <p:cNvSpPr>
            <a:spLocks/>
          </p:cNvSpPr>
          <p:nvPr/>
        </p:nvSpPr>
        <p:spPr bwMode="auto">
          <a:xfrm>
            <a:off x="1447800" y="2519884"/>
            <a:ext cx="609600" cy="3579813"/>
          </a:xfrm>
          <a:prstGeom prst="leftBrace">
            <a:avLst>
              <a:gd name="adj1" fmla="val 65249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lnSpc>
                <a:spcPct val="50000"/>
              </a:lnSpc>
              <a:spcBef>
                <a:spcPct val="50000"/>
              </a:spcBef>
            </a:pPr>
            <a:endParaRPr lang="zh-CN" altLang="zh-CN" sz="3500"/>
          </a:p>
        </p:txBody>
      </p:sp>
      <p:sp>
        <p:nvSpPr>
          <p:cNvPr id="191495" name="Text Box 6"/>
          <p:cNvSpPr txBox="1">
            <a:spLocks noChangeArrowheads="1"/>
          </p:cNvSpPr>
          <p:nvPr/>
        </p:nvSpPr>
        <p:spPr bwMode="auto">
          <a:xfrm>
            <a:off x="2133600" y="4272484"/>
            <a:ext cx="7105672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20000"/>
              </a:spcBef>
            </a:pPr>
            <a:r>
              <a:rPr lang="zh-CN" altLang="en-US" sz="2800" b="1" dirty="0">
                <a:latin typeface="黑体" pitchFamily="49" charset="-122"/>
                <a:ea typeface="黑体" pitchFamily="49" charset="-122"/>
              </a:rPr>
              <a:t>大小：</a:t>
            </a:r>
            <a:r>
              <a:rPr lang="zh-CN" altLang="en-US" sz="2800" dirty="0">
                <a:latin typeface="黑体" pitchFamily="49" charset="-122"/>
                <a:ea typeface="黑体" pitchFamily="49" charset="-122"/>
              </a:rPr>
              <a:t>以种子的长、宽、厚或千粒重表示</a:t>
            </a:r>
            <a:r>
              <a:rPr lang="zh-CN" altLang="en-US" sz="2800" dirty="0" smtClean="0">
                <a:latin typeface="黑体" pitchFamily="49" charset="-122"/>
                <a:ea typeface="黑体" pitchFamily="49" charset="-122"/>
              </a:rPr>
              <a:t>。      </a:t>
            </a:r>
            <a:endParaRPr lang="zh-CN" altLang="en-US" sz="2800" dirty="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191496" name="Text Box 7"/>
          <p:cNvSpPr txBox="1">
            <a:spLocks noChangeArrowheads="1"/>
          </p:cNvSpPr>
          <p:nvPr/>
        </p:nvSpPr>
        <p:spPr bwMode="auto">
          <a:xfrm>
            <a:off x="2133600" y="5720283"/>
            <a:ext cx="7034234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20000"/>
              </a:spcBef>
            </a:pPr>
            <a:r>
              <a:rPr lang="zh-CN" altLang="en-US" sz="2800" b="1" dirty="0" smtClean="0">
                <a:latin typeface="黑体" pitchFamily="49" charset="-122"/>
                <a:ea typeface="黑体" pitchFamily="49" charset="-122"/>
              </a:rPr>
              <a:t>颜色</a:t>
            </a:r>
            <a:endParaRPr lang="zh-CN" altLang="en-US" sz="2800" dirty="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452398" y="428604"/>
            <a:ext cx="8269288" cy="71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15196" tIns="57598" rIns="115196" bIns="57598">
            <a:spAutoFit/>
          </a:bodyPr>
          <a:lstStyle/>
          <a:p>
            <a:pPr defTabSz="1152525">
              <a:lnSpc>
                <a:spcPct val="140000"/>
              </a:lnSpc>
              <a:spcBef>
                <a:spcPct val="20000"/>
              </a:spcBef>
            </a:pPr>
            <a:r>
              <a:rPr lang="zh-CN" altLang="en-US" sz="3200" dirty="0"/>
              <a:t>二、实验原理</a:t>
            </a:r>
            <a:endParaRPr lang="zh-CN" altLang="en-US" sz="3200" b="0" dirty="0">
              <a:solidFill>
                <a:schemeClr val="tx1"/>
              </a:solidFill>
            </a:endParaRP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338126" y="1443030"/>
            <a:ext cx="6829444" cy="914400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黑体" pitchFamily="49" charset="-122"/>
                <a:ea typeface="黑体" pitchFamily="49" charset="-122"/>
                <a:cs typeface="+mj-cs"/>
              </a:rPr>
              <a:t>（一）种子的外部形态</a:t>
            </a:r>
            <a:endParaRPr kumimoji="1" lang="zh-CN" altLang="en-US" sz="28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黑体" pitchFamily="49" charset="-122"/>
              <a:ea typeface="黑体" pitchFamily="49" charset="-122"/>
              <a:cs typeface="+mj-cs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9353588" y="1614478"/>
            <a:ext cx="2171700" cy="528638"/>
          </a:xfrm>
          <a:prstGeom prst="rect">
            <a:avLst/>
          </a:prstGeom>
          <a:noFill/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CN" sz="2800" b="1">
                <a:latin typeface="黑体" pitchFamily="49" charset="-122"/>
                <a:ea typeface="黑体" pitchFamily="49" charset="-122"/>
              </a:rPr>
              <a:t>☆</a:t>
            </a:r>
            <a:r>
              <a:rPr lang="zh-CN" altLang="en-US" sz="2800" b="1" dirty="0">
                <a:latin typeface="黑体" pitchFamily="49" charset="-122"/>
                <a:ea typeface="黑体" pitchFamily="49" charset="-122"/>
              </a:rPr>
              <a:t>种脐特征</a:t>
            </a:r>
          </a:p>
        </p:txBody>
      </p:sp>
      <p:sp>
        <p:nvSpPr>
          <p:cNvPr id="14" name="矩形 13"/>
          <p:cNvSpPr/>
          <p:nvPr/>
        </p:nvSpPr>
        <p:spPr>
          <a:xfrm>
            <a:off x="9382149" y="2214554"/>
            <a:ext cx="2286016" cy="33239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zh-CN" altLang="en-US" sz="2800" dirty="0" smtClean="0"/>
              <a:t>种脐</a:t>
            </a:r>
            <a:endParaRPr lang="en-US" altLang="zh-CN" sz="2800" dirty="0" smtClean="0"/>
          </a:p>
          <a:p>
            <a:r>
              <a:rPr lang="zh-CN" altLang="en-US" sz="2800" dirty="0" smtClean="0"/>
              <a:t>发芽口</a:t>
            </a:r>
            <a:r>
              <a:rPr lang="en-US" altLang="zh-CN" sz="2800" dirty="0" smtClean="0"/>
              <a:t>(</a:t>
            </a:r>
            <a:r>
              <a:rPr lang="zh-CN" altLang="en-US" sz="2800" dirty="0" smtClean="0"/>
              <a:t>种孔</a:t>
            </a:r>
            <a:r>
              <a:rPr lang="en-US" altLang="zh-CN" sz="2800" dirty="0" smtClean="0"/>
              <a:t>)</a:t>
            </a:r>
          </a:p>
          <a:p>
            <a:r>
              <a:rPr lang="zh-CN" altLang="en-US" sz="2800" dirty="0" smtClean="0"/>
              <a:t>脐条</a:t>
            </a:r>
            <a:endParaRPr lang="en-US" altLang="zh-CN" sz="2800" dirty="0" smtClean="0"/>
          </a:p>
          <a:p>
            <a:r>
              <a:rPr lang="zh-CN" altLang="en-US" sz="2800" dirty="0" smtClean="0"/>
              <a:t>内脐</a:t>
            </a:r>
            <a:endParaRPr lang="en-US" altLang="zh-CN" sz="2800" dirty="0" smtClean="0"/>
          </a:p>
          <a:p>
            <a:r>
              <a:rPr lang="zh-CN" altLang="en-US" sz="2800" dirty="0" smtClean="0"/>
              <a:t>种阜</a:t>
            </a:r>
            <a:endParaRPr lang="zh-CN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371460"/>
            <a:ext cx="5604933" cy="914400"/>
          </a:xfrm>
          <a:solidFill>
            <a:srgbClr val="92D050"/>
          </a:solidFill>
        </p:spPr>
        <p:txBody>
          <a:bodyPr/>
          <a:lstStyle/>
          <a:p>
            <a:pPr algn="l">
              <a:lnSpc>
                <a:spcPct val="120000"/>
              </a:lnSpc>
            </a:pPr>
            <a:r>
              <a:rPr lang="zh-CN" altLang="en-US" sz="2800" b="1" dirty="0" smtClean="0">
                <a:latin typeface="黑体" pitchFamily="49" charset="-122"/>
                <a:ea typeface="黑体" pitchFamily="49" charset="-122"/>
              </a:rPr>
              <a:t>（二）种子</a:t>
            </a:r>
            <a:r>
              <a:rPr lang="zh-CN" altLang="en-US" sz="2800" b="1" dirty="0">
                <a:latin typeface="黑体" pitchFamily="49" charset="-122"/>
                <a:ea typeface="黑体" pitchFamily="49" charset="-122"/>
              </a:rPr>
              <a:t>的解剖</a:t>
            </a:r>
            <a:r>
              <a:rPr lang="zh-CN" altLang="en-US" sz="2800" b="1" dirty="0" smtClean="0">
                <a:latin typeface="黑体" pitchFamily="49" charset="-122"/>
                <a:ea typeface="黑体" pitchFamily="49" charset="-122"/>
              </a:rPr>
              <a:t>构造</a:t>
            </a:r>
            <a:endParaRPr lang="zh-CN" altLang="en-US" sz="2800" b="1" dirty="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22" name="灯片编号占位符 5"/>
          <p:cNvSpPr txBox="1">
            <a:spLocks noGrp="1"/>
          </p:cNvSpPr>
          <p:nvPr/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lnSpc>
                <a:spcPct val="50000"/>
              </a:lnSpc>
              <a:spcBef>
                <a:spcPct val="50000"/>
              </a:spcBef>
              <a:defRPr/>
            </a:pPr>
            <a:fld id="{68F3BCCD-EC92-4359-B1CA-FCABE76BBF39}" type="slidenum">
              <a:rPr lang="en-US" altLang="zh-CN" sz="1200">
                <a:solidFill>
                  <a:schemeClr val="tx1">
                    <a:tint val="75000"/>
                  </a:schemeClr>
                </a:solidFill>
              </a:rPr>
              <a:pPr algn="r">
                <a:lnSpc>
                  <a:spcPct val="50000"/>
                </a:lnSpc>
                <a:spcBef>
                  <a:spcPct val="50000"/>
                </a:spcBef>
                <a:defRPr/>
              </a:pPr>
              <a:t>4</a:t>
            </a:fld>
            <a:endParaRPr lang="en-US" altLang="zh-CN" sz="120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207876" name="Text Box 3"/>
          <p:cNvSpPr txBox="1">
            <a:spLocks noChangeArrowheads="1"/>
          </p:cNvSpPr>
          <p:nvPr/>
        </p:nvSpPr>
        <p:spPr bwMode="auto">
          <a:xfrm>
            <a:off x="632423" y="1981201"/>
            <a:ext cx="923330" cy="3579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latin typeface="黑体" pitchFamily="49" charset="-122"/>
                <a:ea typeface="黑体" pitchFamily="49" charset="-122"/>
              </a:rPr>
              <a:t>种子解剖构造</a:t>
            </a:r>
          </a:p>
        </p:txBody>
      </p:sp>
      <p:sp>
        <p:nvSpPr>
          <p:cNvPr id="207877" name="AutoShape 4"/>
          <p:cNvSpPr>
            <a:spLocks/>
          </p:cNvSpPr>
          <p:nvPr/>
        </p:nvSpPr>
        <p:spPr bwMode="auto">
          <a:xfrm>
            <a:off x="1600200" y="2133600"/>
            <a:ext cx="406400" cy="3657600"/>
          </a:xfrm>
          <a:prstGeom prst="leftBrace">
            <a:avLst>
              <a:gd name="adj1" fmla="val 100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lnSpc>
                <a:spcPct val="50000"/>
              </a:lnSpc>
              <a:spcBef>
                <a:spcPct val="50000"/>
              </a:spcBef>
            </a:pPr>
            <a:endParaRPr lang="zh-CN" altLang="zh-CN" sz="2800"/>
          </a:p>
        </p:txBody>
      </p:sp>
      <p:sp>
        <p:nvSpPr>
          <p:cNvPr id="207878" name="Text Box 5"/>
          <p:cNvSpPr txBox="1">
            <a:spLocks noChangeArrowheads="1"/>
          </p:cNvSpPr>
          <p:nvPr/>
        </p:nvSpPr>
        <p:spPr bwMode="auto">
          <a:xfrm>
            <a:off x="2133600" y="1981201"/>
            <a:ext cx="12192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 b="1">
                <a:latin typeface="黑体" pitchFamily="49" charset="-122"/>
                <a:ea typeface="黑体" pitchFamily="49" charset="-122"/>
              </a:rPr>
              <a:t>皮层</a:t>
            </a:r>
          </a:p>
        </p:txBody>
      </p:sp>
      <p:sp>
        <p:nvSpPr>
          <p:cNvPr id="207879" name="Text Box 6"/>
          <p:cNvSpPr txBox="1">
            <a:spLocks noChangeArrowheads="1"/>
          </p:cNvSpPr>
          <p:nvPr/>
        </p:nvSpPr>
        <p:spPr bwMode="auto">
          <a:xfrm>
            <a:off x="2057400" y="3733801"/>
            <a:ext cx="12954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 b="1">
                <a:latin typeface="黑体" pitchFamily="49" charset="-122"/>
                <a:ea typeface="黑体" pitchFamily="49" charset="-122"/>
              </a:rPr>
              <a:t>种胚</a:t>
            </a:r>
          </a:p>
        </p:txBody>
      </p:sp>
      <p:sp>
        <p:nvSpPr>
          <p:cNvPr id="207880" name="Text Box 7"/>
          <p:cNvSpPr txBox="1">
            <a:spLocks noChangeArrowheads="1"/>
          </p:cNvSpPr>
          <p:nvPr/>
        </p:nvSpPr>
        <p:spPr bwMode="auto">
          <a:xfrm>
            <a:off x="2057400" y="5334001"/>
            <a:ext cx="13208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 b="1">
                <a:latin typeface="黑体" pitchFamily="49" charset="-122"/>
                <a:ea typeface="黑体" pitchFamily="49" charset="-122"/>
              </a:rPr>
              <a:t>胚乳</a:t>
            </a:r>
            <a:endParaRPr lang="zh-CN" altLang="en-US" sz="2800">
              <a:latin typeface="华文新魏" pitchFamily="2" charset="-122"/>
            </a:endParaRPr>
          </a:p>
        </p:txBody>
      </p:sp>
      <p:sp>
        <p:nvSpPr>
          <p:cNvPr id="207881" name="AutoShape 8"/>
          <p:cNvSpPr>
            <a:spLocks/>
          </p:cNvSpPr>
          <p:nvPr/>
        </p:nvSpPr>
        <p:spPr bwMode="auto">
          <a:xfrm>
            <a:off x="3352800" y="1676400"/>
            <a:ext cx="457200" cy="1371600"/>
          </a:xfrm>
          <a:prstGeom prst="leftBrace">
            <a:avLst>
              <a:gd name="adj1" fmla="val 33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lnSpc>
                <a:spcPct val="50000"/>
              </a:lnSpc>
              <a:spcBef>
                <a:spcPct val="50000"/>
              </a:spcBef>
            </a:pPr>
            <a:endParaRPr lang="zh-CN" altLang="zh-CN" sz="2800"/>
          </a:p>
        </p:txBody>
      </p:sp>
      <p:sp>
        <p:nvSpPr>
          <p:cNvPr id="207882" name="Text Box 9"/>
          <p:cNvSpPr txBox="1">
            <a:spLocks noChangeArrowheads="1"/>
          </p:cNvSpPr>
          <p:nvPr/>
        </p:nvSpPr>
        <p:spPr bwMode="auto">
          <a:xfrm>
            <a:off x="3810000" y="1295400"/>
            <a:ext cx="2514600" cy="63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dirty="0">
                <a:latin typeface="黑体" pitchFamily="49" charset="-122"/>
                <a:ea typeface="黑体" pitchFamily="49" charset="-122"/>
              </a:rPr>
              <a:t>表面附属物 </a:t>
            </a:r>
          </a:p>
        </p:txBody>
      </p:sp>
      <p:sp>
        <p:nvSpPr>
          <p:cNvPr id="207883" name="Text Box 10"/>
          <p:cNvSpPr txBox="1">
            <a:spLocks noChangeArrowheads="1"/>
          </p:cNvSpPr>
          <p:nvPr/>
        </p:nvSpPr>
        <p:spPr bwMode="auto">
          <a:xfrm>
            <a:off x="3962400" y="1905000"/>
            <a:ext cx="28956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>
                <a:latin typeface="黑体" pitchFamily="49" charset="-122"/>
                <a:ea typeface="黑体" pitchFamily="49" charset="-122"/>
              </a:rPr>
              <a:t>果皮 ←子房壁 </a:t>
            </a:r>
          </a:p>
        </p:txBody>
      </p:sp>
      <p:sp>
        <p:nvSpPr>
          <p:cNvPr id="207884" name="Text Box 11"/>
          <p:cNvSpPr txBox="1">
            <a:spLocks noChangeArrowheads="1"/>
          </p:cNvSpPr>
          <p:nvPr/>
        </p:nvSpPr>
        <p:spPr bwMode="auto">
          <a:xfrm>
            <a:off x="4114800" y="2514601"/>
            <a:ext cx="25146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>
                <a:latin typeface="黑体" pitchFamily="49" charset="-122"/>
                <a:ea typeface="黑体" pitchFamily="49" charset="-122"/>
              </a:rPr>
              <a:t>种皮 ←珠被 </a:t>
            </a:r>
          </a:p>
        </p:txBody>
      </p:sp>
      <p:sp>
        <p:nvSpPr>
          <p:cNvPr id="207885" name="AutoShape 12"/>
          <p:cNvSpPr>
            <a:spLocks/>
          </p:cNvSpPr>
          <p:nvPr/>
        </p:nvSpPr>
        <p:spPr bwMode="auto">
          <a:xfrm>
            <a:off x="3505200" y="3352800"/>
            <a:ext cx="431800" cy="1677988"/>
          </a:xfrm>
          <a:prstGeom prst="leftBrace">
            <a:avLst>
              <a:gd name="adj1" fmla="val 43178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lnSpc>
                <a:spcPct val="50000"/>
              </a:lnSpc>
              <a:spcBef>
                <a:spcPct val="50000"/>
              </a:spcBef>
            </a:pPr>
            <a:endParaRPr lang="zh-CN" altLang="zh-CN" sz="2800"/>
          </a:p>
        </p:txBody>
      </p:sp>
      <p:sp>
        <p:nvSpPr>
          <p:cNvPr id="207886" name="Text Box 13"/>
          <p:cNvSpPr txBox="1">
            <a:spLocks noChangeArrowheads="1"/>
          </p:cNvSpPr>
          <p:nvPr/>
        </p:nvSpPr>
        <p:spPr bwMode="auto">
          <a:xfrm>
            <a:off x="4257676" y="3124200"/>
            <a:ext cx="4338654" cy="63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dirty="0" smtClean="0">
                <a:latin typeface="黑体" pitchFamily="49" charset="-122"/>
                <a:ea typeface="黑体" pitchFamily="49" charset="-122"/>
              </a:rPr>
              <a:t>胚芽          胚芽鞘</a:t>
            </a:r>
            <a:endParaRPr lang="zh-CN" altLang="en-US" sz="2800" dirty="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207887" name="Text Box 14"/>
          <p:cNvSpPr txBox="1">
            <a:spLocks noChangeArrowheads="1"/>
          </p:cNvSpPr>
          <p:nvPr/>
        </p:nvSpPr>
        <p:spPr bwMode="auto">
          <a:xfrm>
            <a:off x="4267200" y="4572000"/>
            <a:ext cx="12192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dirty="0">
                <a:latin typeface="黑体" pitchFamily="49" charset="-122"/>
                <a:ea typeface="黑体" pitchFamily="49" charset="-122"/>
              </a:rPr>
              <a:t>子叶</a:t>
            </a:r>
          </a:p>
        </p:txBody>
      </p:sp>
      <p:sp>
        <p:nvSpPr>
          <p:cNvPr id="207888" name="Text Box 15"/>
          <p:cNvSpPr txBox="1">
            <a:spLocks noChangeArrowheads="1"/>
          </p:cNvSpPr>
          <p:nvPr/>
        </p:nvSpPr>
        <p:spPr bwMode="auto">
          <a:xfrm>
            <a:off x="4267200" y="4114800"/>
            <a:ext cx="4114816" cy="63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dirty="0" smtClean="0">
                <a:latin typeface="黑体" pitchFamily="49" charset="-122"/>
                <a:ea typeface="黑体" pitchFamily="49" charset="-122"/>
              </a:rPr>
              <a:t>胚根          胚根鞘</a:t>
            </a:r>
            <a:endParaRPr lang="zh-CN" altLang="en-US" sz="2800" dirty="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207889" name="Text Box 16"/>
          <p:cNvSpPr txBox="1">
            <a:spLocks noChangeArrowheads="1"/>
          </p:cNvSpPr>
          <p:nvPr/>
        </p:nvSpPr>
        <p:spPr bwMode="auto">
          <a:xfrm>
            <a:off x="4267200" y="3581400"/>
            <a:ext cx="12192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>
                <a:latin typeface="黑体" pitchFamily="49" charset="-122"/>
                <a:ea typeface="黑体" pitchFamily="49" charset="-122"/>
              </a:rPr>
              <a:t>胚轴</a:t>
            </a:r>
          </a:p>
        </p:txBody>
      </p:sp>
      <p:sp>
        <p:nvSpPr>
          <p:cNvPr id="207890" name="AutoShape 17"/>
          <p:cNvSpPr>
            <a:spLocks/>
          </p:cNvSpPr>
          <p:nvPr/>
        </p:nvSpPr>
        <p:spPr bwMode="auto">
          <a:xfrm>
            <a:off x="3657600" y="5410200"/>
            <a:ext cx="205317" cy="687388"/>
          </a:xfrm>
          <a:prstGeom prst="leftBrace">
            <a:avLst>
              <a:gd name="adj1" fmla="val 37199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lnSpc>
                <a:spcPct val="50000"/>
              </a:lnSpc>
              <a:spcBef>
                <a:spcPct val="50000"/>
              </a:spcBef>
            </a:pPr>
            <a:endParaRPr lang="zh-CN" altLang="zh-CN" sz="2800"/>
          </a:p>
        </p:txBody>
      </p:sp>
      <p:sp>
        <p:nvSpPr>
          <p:cNvPr id="207891" name="Text Box 18"/>
          <p:cNvSpPr txBox="1">
            <a:spLocks noChangeArrowheads="1"/>
          </p:cNvSpPr>
          <p:nvPr/>
        </p:nvSpPr>
        <p:spPr bwMode="auto">
          <a:xfrm>
            <a:off x="3886201" y="5000636"/>
            <a:ext cx="3680884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800" dirty="0">
                <a:latin typeface="黑体" pitchFamily="49" charset="-122"/>
                <a:ea typeface="黑体" pitchFamily="49" charset="-122"/>
              </a:rPr>
              <a:t>内胚乳←受精极核 </a:t>
            </a:r>
          </a:p>
          <a:p>
            <a:r>
              <a:rPr lang="zh-CN" altLang="en-US" sz="2800" dirty="0">
                <a:latin typeface="黑体" pitchFamily="49" charset="-122"/>
                <a:ea typeface="黑体" pitchFamily="49" charset="-122"/>
              </a:rPr>
              <a:t>外胚乳←珠心层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灯片编号占位符 5"/>
          <p:cNvSpPr txBox="1">
            <a:spLocks noGrp="1"/>
          </p:cNvSpPr>
          <p:nvPr/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lnSpc>
                <a:spcPct val="50000"/>
              </a:lnSpc>
              <a:spcBef>
                <a:spcPct val="50000"/>
              </a:spcBef>
              <a:defRPr/>
            </a:pPr>
            <a:fld id="{6E8DFEA3-07E9-42C8-ADB4-98295DEBF8AC}" type="slidenum">
              <a:rPr kumimoji="1" lang="en-US" altLang="zh-CN"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华文新魏" pitchFamily="2" charset="-122"/>
              </a:rPr>
              <a:pPr algn="r">
                <a:lnSpc>
                  <a:spcPct val="50000"/>
                </a:lnSpc>
                <a:spcBef>
                  <a:spcPct val="50000"/>
                </a:spcBef>
                <a:defRPr/>
              </a:pPr>
              <a:t>5</a:t>
            </a:fld>
            <a:endParaRPr kumimoji="1" lang="en-US" altLang="zh-CN" sz="1200">
              <a:solidFill>
                <a:schemeClr val="tx1">
                  <a:tint val="75000"/>
                </a:schemeClr>
              </a:solidFill>
              <a:latin typeface="Times New Roman" pitchFamily="18" charset="0"/>
              <a:ea typeface="华文新魏" pitchFamily="2" charset="-122"/>
            </a:endParaRPr>
          </a:p>
        </p:txBody>
      </p:sp>
      <p:sp>
        <p:nvSpPr>
          <p:cNvPr id="305155" name="Text Box 2"/>
          <p:cNvSpPr txBox="1">
            <a:spLocks noChangeArrowheads="1"/>
          </p:cNvSpPr>
          <p:nvPr/>
        </p:nvSpPr>
        <p:spPr bwMode="auto">
          <a:xfrm>
            <a:off x="533400" y="304800"/>
            <a:ext cx="5715000" cy="909622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ct val="120000"/>
              </a:lnSpc>
            </a:pPr>
            <a:r>
              <a:rPr lang="en-US" altLang="zh-CN" sz="2800" dirty="0" smtClean="0">
                <a:cs typeface="+mj-cs"/>
              </a:rPr>
              <a:t>(</a:t>
            </a:r>
            <a:r>
              <a:rPr lang="zh-CN" altLang="en-US" sz="2800" dirty="0" smtClean="0">
                <a:cs typeface="+mj-cs"/>
              </a:rPr>
              <a:t>三</a:t>
            </a:r>
            <a:r>
              <a:rPr lang="en-US" altLang="zh-CN" sz="2800" dirty="0" smtClean="0">
                <a:cs typeface="+mj-cs"/>
              </a:rPr>
              <a:t>)</a:t>
            </a:r>
            <a:r>
              <a:rPr lang="zh-CN" altLang="en-US" sz="2800" dirty="0" smtClean="0">
                <a:cs typeface="+mj-cs"/>
              </a:rPr>
              <a:t>四唑染色测定原理 </a:t>
            </a:r>
          </a:p>
        </p:txBody>
      </p:sp>
      <p:sp>
        <p:nvSpPr>
          <p:cNvPr id="305156" name="Text Box 3"/>
          <p:cNvSpPr txBox="1">
            <a:spLocks noChangeArrowheads="1"/>
          </p:cNvSpPr>
          <p:nvPr/>
        </p:nvSpPr>
        <p:spPr bwMode="auto">
          <a:xfrm>
            <a:off x="381000" y="1295401"/>
            <a:ext cx="11178117" cy="2576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dirty="0">
                <a:latin typeface="宋体" pitchFamily="2" charset="-122"/>
              </a:rPr>
              <a:t> </a:t>
            </a:r>
            <a:r>
              <a:rPr kumimoji="1" lang="en-US" altLang="zh-CN" sz="2800" b="1" dirty="0">
                <a:solidFill>
                  <a:srgbClr val="0416BC"/>
                </a:solidFill>
                <a:latin typeface="黑体" pitchFamily="49" charset="-122"/>
                <a:ea typeface="黑体" pitchFamily="49" charset="-122"/>
              </a:rPr>
              <a:t>◆</a:t>
            </a:r>
            <a:r>
              <a:rPr lang="zh-CN" altLang="en-US" sz="2800" dirty="0">
                <a:latin typeface="黑体" pitchFamily="49" charset="-122"/>
                <a:ea typeface="黑体" pitchFamily="49" charset="-122"/>
              </a:rPr>
              <a:t>种子活细胞里发生的还原过程是通过一种指示剂</a:t>
            </a:r>
            <a:r>
              <a:rPr lang="en-US" altLang="zh-CN" sz="2800" dirty="0">
                <a:latin typeface="黑体" pitchFamily="49" charset="-122"/>
                <a:ea typeface="黑体" pitchFamily="49" charset="-122"/>
              </a:rPr>
              <a:t>(</a:t>
            </a:r>
            <a:r>
              <a:rPr lang="zh-CN" altLang="en-US" sz="2800" dirty="0">
                <a:latin typeface="黑体" pitchFamily="49" charset="-122"/>
                <a:ea typeface="黑体" pitchFamily="49" charset="-122"/>
              </a:rPr>
              <a:t>四唑盐 </a:t>
            </a:r>
            <a:r>
              <a:rPr lang="en-US" altLang="zh-CN" sz="2800" dirty="0">
                <a:latin typeface="黑体" pitchFamily="49" charset="-122"/>
                <a:ea typeface="黑体" pitchFamily="49" charset="-122"/>
              </a:rPr>
              <a:t>)</a:t>
            </a:r>
            <a:r>
              <a:rPr lang="zh-CN" altLang="en-US" sz="2800" dirty="0">
                <a:latin typeface="黑体" pitchFamily="49" charset="-122"/>
                <a:ea typeface="黑体" pitchFamily="49" charset="-122"/>
              </a:rPr>
              <a:t>的还原作用而显现出来的。它在种子组织里参与活细胞的还原过程，从脱氢酶接受氢离子，使氯化</a:t>
            </a:r>
            <a:r>
              <a:rPr lang="en-US" altLang="zh-CN" sz="2800" dirty="0">
                <a:latin typeface="黑体" pitchFamily="49" charset="-122"/>
                <a:ea typeface="黑体" pitchFamily="49" charset="-122"/>
              </a:rPr>
              <a:t>(</a:t>
            </a:r>
            <a:r>
              <a:rPr lang="zh-CN" altLang="en-US" sz="2800" dirty="0">
                <a:latin typeface="黑体" pitchFamily="49" charset="-122"/>
                <a:ea typeface="黑体" pitchFamily="49" charset="-122"/>
              </a:rPr>
              <a:t>或溴化</a:t>
            </a:r>
            <a:r>
              <a:rPr lang="en-US" altLang="zh-CN" sz="2800" dirty="0">
                <a:latin typeface="黑体" pitchFamily="49" charset="-122"/>
                <a:ea typeface="黑体" pitchFamily="49" charset="-122"/>
              </a:rPr>
              <a:t>)</a:t>
            </a:r>
            <a:r>
              <a:rPr lang="zh-CN" altLang="en-US" sz="2800" dirty="0">
                <a:latin typeface="黑体" pitchFamily="49" charset="-122"/>
                <a:ea typeface="黑体" pitchFamily="49" charset="-122"/>
              </a:rPr>
              <a:t>三苯基四氮唑，经过氢化作用，在活细胞里产生红色、稳定、不扩散的三苯基甲</a:t>
            </a:r>
            <a:r>
              <a:rPr lang="zh-CN" altLang="en-US" sz="2800" dirty="0" smtClean="0">
                <a:latin typeface="黑体" pitchFamily="49" charset="-122"/>
                <a:ea typeface="黑体" pitchFamily="49" charset="-122"/>
              </a:rPr>
              <a:t>臜</a:t>
            </a:r>
            <a:r>
              <a:rPr lang="zh-CN" altLang="en-US" sz="2800" dirty="0" smtClean="0">
                <a:latin typeface="黑体" pitchFamily="49" charset="-122"/>
                <a:ea typeface="黑体" pitchFamily="49" charset="-122"/>
              </a:rPr>
              <a:t>。</a:t>
            </a:r>
            <a:endParaRPr lang="en-US" altLang="zh-CN" sz="2800" dirty="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305157" name="Text Box 4"/>
          <p:cNvSpPr txBox="1">
            <a:spLocks noChangeArrowheads="1"/>
          </p:cNvSpPr>
          <p:nvPr/>
        </p:nvSpPr>
        <p:spPr bwMode="auto">
          <a:xfrm>
            <a:off x="1016000" y="5029200"/>
            <a:ext cx="10261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zh-CN" altLang="zh-CN" sz="240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78076" y="3857628"/>
            <a:ext cx="5746750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矩形 6"/>
          <p:cNvSpPr/>
          <p:nvPr/>
        </p:nvSpPr>
        <p:spPr>
          <a:xfrm>
            <a:off x="1666844" y="5214950"/>
            <a:ext cx="735811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dirty="0" smtClean="0"/>
              <a:t>TTC (</a:t>
            </a:r>
            <a:r>
              <a:rPr lang="zh-CN" altLang="en-US" sz="2800" dirty="0" smtClean="0"/>
              <a:t>四</a:t>
            </a:r>
            <a:r>
              <a:rPr lang="zh-CN" altLang="en-US" sz="2800" dirty="0" smtClean="0"/>
              <a:t>唑</a:t>
            </a:r>
            <a:r>
              <a:rPr lang="en-US" altLang="zh-CN" sz="2800" dirty="0" smtClean="0"/>
              <a:t>,</a:t>
            </a:r>
            <a:r>
              <a:rPr lang="zh-CN" altLang="en-US" sz="2800" dirty="0" smtClean="0"/>
              <a:t>无色</a:t>
            </a:r>
            <a:r>
              <a:rPr lang="en-US" altLang="zh-CN" sz="2800" dirty="0" smtClean="0"/>
              <a:t>)       TTCH </a:t>
            </a:r>
            <a:r>
              <a:rPr lang="en-US" altLang="zh-CN" sz="2800" dirty="0" smtClean="0"/>
              <a:t>(</a:t>
            </a:r>
            <a:r>
              <a:rPr lang="zh-CN" altLang="en-US" sz="2800" dirty="0" smtClean="0"/>
              <a:t>甲</a:t>
            </a:r>
            <a:r>
              <a:rPr lang="zh-CN" altLang="en-US" sz="2800" dirty="0" smtClean="0"/>
              <a:t>臜，红色</a:t>
            </a:r>
            <a:r>
              <a:rPr lang="en-US" altLang="zh-CN" sz="2800" dirty="0" smtClean="0"/>
              <a:t>)</a:t>
            </a:r>
            <a:endParaRPr lang="en-US" altLang="zh-CN" sz="28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灯片编号占位符 5"/>
          <p:cNvSpPr txBox="1">
            <a:spLocks noGrp="1"/>
          </p:cNvSpPr>
          <p:nvPr/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lnSpc>
                <a:spcPct val="50000"/>
              </a:lnSpc>
              <a:spcBef>
                <a:spcPct val="50000"/>
              </a:spcBef>
              <a:defRPr/>
            </a:pPr>
            <a:fld id="{5A2CFB1A-3324-44D5-A725-3D4D5D223BD7}" type="slidenum">
              <a:rPr kumimoji="1" lang="en-US" altLang="zh-CN"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华文新魏" pitchFamily="2" charset="-122"/>
              </a:rPr>
              <a:pPr algn="r">
                <a:lnSpc>
                  <a:spcPct val="50000"/>
                </a:lnSpc>
                <a:spcBef>
                  <a:spcPct val="50000"/>
                </a:spcBef>
                <a:defRPr/>
              </a:pPr>
              <a:t>6</a:t>
            </a:fld>
            <a:endParaRPr kumimoji="1" lang="en-US" altLang="zh-CN" sz="1200">
              <a:solidFill>
                <a:schemeClr val="tx1">
                  <a:tint val="75000"/>
                </a:schemeClr>
              </a:solidFill>
              <a:latin typeface="Times New Roman" pitchFamily="18" charset="0"/>
              <a:ea typeface="华文新魏" pitchFamily="2" charset="-122"/>
            </a:endParaRPr>
          </a:p>
        </p:txBody>
      </p:sp>
      <p:sp>
        <p:nvSpPr>
          <p:cNvPr id="342019" name="Rectangle 2"/>
          <p:cNvSpPr>
            <a:spLocks noChangeArrowheads="1"/>
          </p:cNvSpPr>
          <p:nvPr/>
        </p:nvSpPr>
        <p:spPr bwMode="auto">
          <a:xfrm>
            <a:off x="2851151" y="1136650"/>
            <a:ext cx="12192000" cy="36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50000"/>
              </a:lnSpc>
              <a:spcBef>
                <a:spcPct val="50000"/>
              </a:spcBef>
            </a:pPr>
            <a:endParaRPr kumimoji="1" lang="zh-CN" altLang="zh-CN" sz="3500">
              <a:latin typeface="Times New Roman" pitchFamily="18" charset="0"/>
              <a:ea typeface="华文新魏" pitchFamily="2" charset="-122"/>
            </a:endParaRPr>
          </a:p>
        </p:txBody>
      </p:sp>
      <p:sp>
        <p:nvSpPr>
          <p:cNvPr id="342020" name="Rectangle 3"/>
          <p:cNvSpPr>
            <a:spLocks noChangeArrowheads="1"/>
          </p:cNvSpPr>
          <p:nvPr/>
        </p:nvSpPr>
        <p:spPr bwMode="auto">
          <a:xfrm>
            <a:off x="2984500" y="1995488"/>
            <a:ext cx="12192000" cy="36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50000"/>
              </a:lnSpc>
              <a:spcBef>
                <a:spcPct val="50000"/>
              </a:spcBef>
            </a:pPr>
            <a:endParaRPr kumimoji="1" lang="zh-CN" altLang="zh-CN" sz="3500">
              <a:latin typeface="Times New Roman" pitchFamily="18" charset="0"/>
              <a:ea typeface="华文新魏" pitchFamily="2" charset="-122"/>
            </a:endParaRPr>
          </a:p>
        </p:txBody>
      </p:sp>
      <p:pic>
        <p:nvPicPr>
          <p:cNvPr id="342021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66800" y="685800"/>
            <a:ext cx="9764184" cy="521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灯片编号占位符 5"/>
          <p:cNvSpPr txBox="1">
            <a:spLocks noGrp="1"/>
          </p:cNvSpPr>
          <p:nvPr/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lnSpc>
                <a:spcPct val="50000"/>
              </a:lnSpc>
              <a:spcBef>
                <a:spcPct val="50000"/>
              </a:spcBef>
              <a:defRPr/>
            </a:pPr>
            <a:fld id="{4FDE00E6-A42E-45B9-9D63-62890109364D}" type="slidenum">
              <a:rPr kumimoji="1" lang="en-US" altLang="zh-CN"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华文新魏" pitchFamily="2" charset="-122"/>
              </a:rPr>
              <a:pPr algn="r">
                <a:lnSpc>
                  <a:spcPct val="50000"/>
                </a:lnSpc>
                <a:spcBef>
                  <a:spcPct val="50000"/>
                </a:spcBef>
                <a:defRPr/>
              </a:pPr>
              <a:t>7</a:t>
            </a:fld>
            <a:endParaRPr kumimoji="1" lang="en-US" altLang="zh-CN" sz="1200">
              <a:solidFill>
                <a:schemeClr val="tx1">
                  <a:tint val="75000"/>
                </a:schemeClr>
              </a:solidFill>
              <a:latin typeface="Times New Roman" pitchFamily="18" charset="0"/>
              <a:ea typeface="华文新魏" pitchFamily="2" charset="-122"/>
            </a:endParaRPr>
          </a:p>
        </p:txBody>
      </p:sp>
      <p:sp>
        <p:nvSpPr>
          <p:cNvPr id="344067" name="Rectangle 2"/>
          <p:cNvSpPr>
            <a:spLocks noChangeArrowheads="1"/>
          </p:cNvSpPr>
          <p:nvPr/>
        </p:nvSpPr>
        <p:spPr bwMode="auto">
          <a:xfrm>
            <a:off x="2851151" y="1136650"/>
            <a:ext cx="12192000" cy="36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50000"/>
              </a:lnSpc>
              <a:spcBef>
                <a:spcPct val="50000"/>
              </a:spcBef>
            </a:pPr>
            <a:endParaRPr kumimoji="1" lang="zh-CN" altLang="zh-CN" sz="3500">
              <a:latin typeface="Times New Roman" pitchFamily="18" charset="0"/>
              <a:ea typeface="华文新魏" pitchFamily="2" charset="-122"/>
            </a:endParaRPr>
          </a:p>
        </p:txBody>
      </p:sp>
      <p:sp>
        <p:nvSpPr>
          <p:cNvPr id="344068" name="Rectangle 3"/>
          <p:cNvSpPr>
            <a:spLocks noChangeArrowheads="1"/>
          </p:cNvSpPr>
          <p:nvPr/>
        </p:nvSpPr>
        <p:spPr bwMode="auto">
          <a:xfrm>
            <a:off x="2984500" y="1995488"/>
            <a:ext cx="12192000" cy="36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50000"/>
              </a:lnSpc>
              <a:spcBef>
                <a:spcPct val="50000"/>
              </a:spcBef>
            </a:pPr>
            <a:endParaRPr kumimoji="1" lang="zh-CN" altLang="zh-CN" sz="3500">
              <a:latin typeface="Times New Roman" pitchFamily="18" charset="0"/>
              <a:ea typeface="华文新魏" pitchFamily="2" charset="-122"/>
            </a:endParaRPr>
          </a:p>
        </p:txBody>
      </p:sp>
      <p:pic>
        <p:nvPicPr>
          <p:cNvPr id="344069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66801" y="760413"/>
            <a:ext cx="9867900" cy="5237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灯片编号占位符 5"/>
          <p:cNvSpPr txBox="1">
            <a:spLocks noGrp="1"/>
          </p:cNvSpPr>
          <p:nvPr/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lnSpc>
                <a:spcPct val="50000"/>
              </a:lnSpc>
              <a:spcBef>
                <a:spcPct val="50000"/>
              </a:spcBef>
              <a:defRPr/>
            </a:pPr>
            <a:fld id="{38E8C309-0FC4-49A6-BB4E-70F70878FD0F}" type="slidenum">
              <a:rPr kumimoji="1" lang="en-US" altLang="zh-CN"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华文新魏" pitchFamily="2" charset="-122"/>
              </a:rPr>
              <a:pPr algn="r">
                <a:lnSpc>
                  <a:spcPct val="50000"/>
                </a:lnSpc>
                <a:spcBef>
                  <a:spcPct val="50000"/>
                </a:spcBef>
                <a:defRPr/>
              </a:pPr>
              <a:t>8</a:t>
            </a:fld>
            <a:endParaRPr kumimoji="1" lang="en-US" altLang="zh-CN" sz="1200">
              <a:solidFill>
                <a:schemeClr val="tx1">
                  <a:tint val="75000"/>
                </a:schemeClr>
              </a:solidFill>
              <a:latin typeface="Times New Roman" pitchFamily="18" charset="0"/>
              <a:ea typeface="华文新魏" pitchFamily="2" charset="-122"/>
            </a:endParaRPr>
          </a:p>
        </p:txBody>
      </p:sp>
      <p:sp>
        <p:nvSpPr>
          <p:cNvPr id="307203" name="Text Box 3"/>
          <p:cNvSpPr txBox="1">
            <a:spLocks noChangeArrowheads="1"/>
          </p:cNvSpPr>
          <p:nvPr/>
        </p:nvSpPr>
        <p:spPr bwMode="auto">
          <a:xfrm>
            <a:off x="916517" y="1600200"/>
            <a:ext cx="10464800" cy="28500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60000"/>
              </a:lnSpc>
            </a:pPr>
            <a:r>
              <a:rPr kumimoji="1" lang="en-US" altLang="zh-CN" sz="2800" b="1">
                <a:solidFill>
                  <a:srgbClr val="0416BC"/>
                </a:solidFill>
                <a:latin typeface="黑体" pitchFamily="49" charset="-122"/>
                <a:ea typeface="黑体" pitchFamily="49" charset="-122"/>
              </a:rPr>
              <a:t>◆</a:t>
            </a:r>
            <a:r>
              <a:rPr lang="zh-CN" altLang="en-US" sz="2800">
                <a:latin typeface="黑体" pitchFamily="49" charset="-122"/>
                <a:ea typeface="黑体" pitchFamily="49" charset="-122"/>
              </a:rPr>
              <a:t>根据四唑染成的颜色和部位，区分种子红色的有生活力部分和无色的死亡部分，除完全染色的有生活力种子和完全不染色的无生活力种子外，还可能出现一些部分染色的异常颜色或不染色的坏死组织。  </a:t>
            </a:r>
          </a:p>
        </p:txBody>
      </p:sp>
      <p:sp>
        <p:nvSpPr>
          <p:cNvPr id="307204" name="Text Box 4"/>
          <p:cNvSpPr txBox="1">
            <a:spLocks noChangeArrowheads="1"/>
          </p:cNvSpPr>
          <p:nvPr/>
        </p:nvSpPr>
        <p:spPr bwMode="auto">
          <a:xfrm>
            <a:off x="1066800" y="5030788"/>
            <a:ext cx="10261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zh-CN" altLang="zh-CN" sz="24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灯片编号占位符 3"/>
          <p:cNvSpPr txBox="1">
            <a:spLocks noGrp="1"/>
          </p:cNvSpPr>
          <p:nvPr/>
        </p:nvSpPr>
        <p:spPr bwMode="auto">
          <a:xfrm>
            <a:off x="8077200" y="6245226"/>
            <a:ext cx="2133600" cy="4746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115196" tIns="57598" rIns="115196" bIns="57598"/>
          <a:lstStyle/>
          <a:p>
            <a:pPr algn="r" defTabSz="1152525">
              <a:lnSpc>
                <a:spcPct val="100000"/>
              </a:lnSpc>
              <a:defRPr/>
            </a:pPr>
            <a:fld id="{629A1F19-FA6A-4E7C-99C4-F8A4572FC075}" type="slidenum">
              <a:rPr kumimoji="0" lang="en-US" altLang="zh-CN" sz="1800" b="0">
                <a:solidFill>
                  <a:schemeClr val="tx1"/>
                </a:solidFill>
                <a:latin typeface="+mn-lt"/>
                <a:ea typeface="+mn-ea"/>
              </a:rPr>
              <a:pPr algn="r" defTabSz="1152525">
                <a:lnSpc>
                  <a:spcPct val="100000"/>
                </a:lnSpc>
                <a:defRPr/>
              </a:pPr>
              <a:t>9</a:t>
            </a:fld>
            <a:endParaRPr kumimoji="0" lang="en-US" altLang="zh-CN" sz="1800" b="0">
              <a:solidFill>
                <a:schemeClr val="tx1"/>
              </a:solidFill>
              <a:latin typeface="+mn-lt"/>
              <a:ea typeface="+mn-ea"/>
            </a:endParaRPr>
          </a:p>
        </p:txBody>
      </p:sp>
      <p:sp>
        <p:nvSpPr>
          <p:cNvPr id="6147" name="Text Box 2"/>
          <p:cNvSpPr txBox="1">
            <a:spLocks noChangeArrowheads="1"/>
          </p:cNvSpPr>
          <p:nvPr/>
        </p:nvSpPr>
        <p:spPr bwMode="auto">
          <a:xfrm>
            <a:off x="1930400" y="981076"/>
            <a:ext cx="8269288" cy="71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15196" tIns="57598" rIns="115196" bIns="57598">
            <a:spAutoFit/>
          </a:bodyPr>
          <a:lstStyle/>
          <a:p>
            <a:pPr defTabSz="1152525">
              <a:lnSpc>
                <a:spcPct val="140000"/>
              </a:lnSpc>
              <a:spcBef>
                <a:spcPct val="20000"/>
              </a:spcBef>
            </a:pPr>
            <a:r>
              <a:rPr lang="zh-CN" altLang="en-US" sz="2800"/>
              <a:t>三、材料和用具   （见实验过程）</a:t>
            </a:r>
            <a:endParaRPr lang="zh-CN" altLang="en-US" sz="2800" b="0">
              <a:solidFill>
                <a:schemeClr val="tx1"/>
              </a:solidFill>
            </a:endParaRPr>
          </a:p>
        </p:txBody>
      </p:sp>
      <p:sp>
        <p:nvSpPr>
          <p:cNvPr id="6148" name="矩形 8"/>
          <p:cNvSpPr>
            <a:spLocks noChangeArrowheads="1"/>
          </p:cNvSpPr>
          <p:nvPr/>
        </p:nvSpPr>
        <p:spPr bwMode="auto">
          <a:xfrm>
            <a:off x="1952626" y="1857375"/>
            <a:ext cx="2709863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2800"/>
              <a:t>四、方法和步骤</a:t>
            </a:r>
          </a:p>
        </p:txBody>
      </p:sp>
      <p:sp>
        <p:nvSpPr>
          <p:cNvPr id="6149" name="矩形 9"/>
          <p:cNvSpPr>
            <a:spLocks noChangeArrowheads="1"/>
          </p:cNvSpPr>
          <p:nvPr/>
        </p:nvSpPr>
        <p:spPr bwMode="auto">
          <a:xfrm>
            <a:off x="2024064" y="2643188"/>
            <a:ext cx="8072437" cy="12840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/>
              <a:t> </a:t>
            </a:r>
            <a:r>
              <a:rPr lang="en-US" sz="2800" dirty="0" smtClean="0"/>
              <a:t>(</a:t>
            </a:r>
            <a:r>
              <a:rPr lang="zh-CN" altLang="en-US" sz="2800" dirty="0" smtClean="0"/>
              <a:t>一</a:t>
            </a:r>
            <a:r>
              <a:rPr lang="en-US" sz="2800" dirty="0" smtClean="0"/>
              <a:t>) </a:t>
            </a:r>
            <a:r>
              <a:rPr lang="zh-CN" altLang="en-US" sz="2800" dirty="0" smtClean="0"/>
              <a:t>种子外部形态观察</a:t>
            </a:r>
            <a:endParaRPr lang="en-US" altLang="zh-CN" sz="2800" dirty="0" smtClean="0"/>
          </a:p>
          <a:p>
            <a:r>
              <a:rPr lang="en-US" altLang="zh-CN" sz="2800" dirty="0" smtClean="0"/>
              <a:t>     </a:t>
            </a:r>
            <a:endParaRPr lang="zh-CN" altLang="en-US" sz="2800" dirty="0"/>
          </a:p>
        </p:txBody>
      </p:sp>
      <p:sp>
        <p:nvSpPr>
          <p:cNvPr id="6" name="矩形 9"/>
          <p:cNvSpPr>
            <a:spLocks noChangeArrowheads="1"/>
          </p:cNvSpPr>
          <p:nvPr/>
        </p:nvSpPr>
        <p:spPr bwMode="auto">
          <a:xfrm>
            <a:off x="1952596" y="3643314"/>
            <a:ext cx="8072437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/>
              <a:t> </a:t>
            </a:r>
            <a:r>
              <a:rPr lang="en-US" sz="2800" dirty="0" smtClean="0"/>
              <a:t>(</a:t>
            </a:r>
            <a:r>
              <a:rPr lang="zh-CN" altLang="en-US" sz="2800" dirty="0" smtClean="0"/>
              <a:t>二</a:t>
            </a:r>
            <a:r>
              <a:rPr lang="en-US" sz="2800" dirty="0" smtClean="0"/>
              <a:t>) </a:t>
            </a:r>
            <a:r>
              <a:rPr lang="zh-CN" altLang="en-US" sz="2800" dirty="0" smtClean="0"/>
              <a:t>种子内部结构观察</a:t>
            </a:r>
            <a:endParaRPr lang="zh-CN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CCCCFF"/>
      </a:lt1>
      <a:dk2>
        <a:srgbClr val="000000"/>
      </a:dk2>
      <a:lt2>
        <a:srgbClr val="808080"/>
      </a:lt2>
      <a:accent1>
        <a:srgbClr val="C0C0C0"/>
      </a:accent1>
      <a:accent2>
        <a:srgbClr val="0066FF"/>
      </a:accent2>
      <a:accent3>
        <a:srgbClr val="E2E2FF"/>
      </a:accent3>
      <a:accent4>
        <a:srgbClr val="000000"/>
      </a:accent4>
      <a:accent5>
        <a:srgbClr val="DCDCDC"/>
      </a:accent5>
      <a:accent6>
        <a:srgbClr val="005CE7"/>
      </a:accent6>
      <a:hlink>
        <a:srgbClr val="FF0000"/>
      </a:hlink>
      <a:folHlink>
        <a:srgbClr val="009900"/>
      </a:folHlink>
    </a:clrScheme>
    <a:fontScheme name="默认设计模板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92D050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5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CN" altLang="en-US" sz="40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黑体" pitchFamily="49" charset="-122"/>
            <a:ea typeface="黑体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92D050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5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CN" altLang="en-US" sz="40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黑体" pitchFamily="49" charset="-122"/>
            <a:ea typeface="黑体" pitchFamily="49" charset="-122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2389</TotalTime>
  <Words>519</Words>
  <Application>Microsoft Office PowerPoint</Application>
  <PresentationFormat>自定义</PresentationFormat>
  <Paragraphs>75</Paragraphs>
  <Slides>11</Slides>
  <Notes>10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2" baseType="lpstr">
      <vt:lpstr>默认设计模板</vt:lpstr>
      <vt:lpstr>种子学实验</vt:lpstr>
      <vt:lpstr>实验一  种子的形态构造观察与生活力测定</vt:lpstr>
      <vt:lpstr>幻灯片 3</vt:lpstr>
      <vt:lpstr>（二）种子的解剖构造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</vt:vector>
  </TitlesOfParts>
  <Company>西北农林科技大学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马守才</dc:creator>
  <cp:lastModifiedBy>lenovo</cp:lastModifiedBy>
  <cp:revision>92</cp:revision>
  <dcterms:created xsi:type="dcterms:W3CDTF">2002-12-16T12:12:11Z</dcterms:created>
  <dcterms:modified xsi:type="dcterms:W3CDTF">2016-11-13T09:05:07Z</dcterms:modified>
</cp:coreProperties>
</file>