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06" r:id="rId2"/>
    <p:sldId id="266" r:id="rId3"/>
    <p:sldId id="461" r:id="rId4"/>
    <p:sldId id="472" r:id="rId5"/>
    <p:sldId id="462" r:id="rId6"/>
    <p:sldId id="464" r:id="rId7"/>
    <p:sldId id="469" r:id="rId8"/>
    <p:sldId id="474" r:id="rId9"/>
    <p:sldId id="451" r:id="rId10"/>
    <p:sldId id="475" r:id="rId11"/>
    <p:sldId id="468" r:id="rId12"/>
    <p:sldId id="470" r:id="rId13"/>
    <p:sldId id="471" r:id="rId14"/>
    <p:sldId id="473" r:id="rId15"/>
    <p:sldId id="450" r:id="rId16"/>
  </p:sldIdLst>
  <p:sldSz cx="12192000" cy="6858000"/>
  <p:notesSz cx="6858000" cy="9144000"/>
  <p:defaultTextStyle>
    <a:defPPr>
      <a:defRPr lang="zh-CN"/>
    </a:defPPr>
    <a:lvl1pPr algn="l" rtl="0" fontAlgn="base">
      <a:lnSpc>
        <a:spcPct val="150000"/>
      </a:lnSpc>
      <a:spcBef>
        <a:spcPct val="0"/>
      </a:spcBef>
      <a:spcAft>
        <a:spcPct val="0"/>
      </a:spcAft>
      <a:defRPr kumimoji="1" sz="4000" b="1" kern="1200">
        <a:solidFill>
          <a:schemeClr val="tx2"/>
        </a:solidFill>
        <a:latin typeface="黑体" pitchFamily="49" charset="-122"/>
        <a:ea typeface="黑体" pitchFamily="49" charset="-122"/>
        <a:cs typeface="+mn-cs"/>
      </a:defRPr>
    </a:lvl1pPr>
    <a:lvl2pPr marL="457200" algn="l" rtl="0" fontAlgn="base">
      <a:lnSpc>
        <a:spcPct val="150000"/>
      </a:lnSpc>
      <a:spcBef>
        <a:spcPct val="0"/>
      </a:spcBef>
      <a:spcAft>
        <a:spcPct val="0"/>
      </a:spcAft>
      <a:defRPr kumimoji="1" sz="4000" b="1" kern="1200">
        <a:solidFill>
          <a:schemeClr val="tx2"/>
        </a:solidFill>
        <a:latin typeface="黑体" pitchFamily="49" charset="-122"/>
        <a:ea typeface="黑体" pitchFamily="49" charset="-122"/>
        <a:cs typeface="+mn-cs"/>
      </a:defRPr>
    </a:lvl2pPr>
    <a:lvl3pPr marL="914400" algn="l" rtl="0" fontAlgn="base">
      <a:lnSpc>
        <a:spcPct val="150000"/>
      </a:lnSpc>
      <a:spcBef>
        <a:spcPct val="0"/>
      </a:spcBef>
      <a:spcAft>
        <a:spcPct val="0"/>
      </a:spcAft>
      <a:defRPr kumimoji="1" sz="4000" b="1" kern="1200">
        <a:solidFill>
          <a:schemeClr val="tx2"/>
        </a:solidFill>
        <a:latin typeface="黑体" pitchFamily="49" charset="-122"/>
        <a:ea typeface="黑体" pitchFamily="49" charset="-122"/>
        <a:cs typeface="+mn-cs"/>
      </a:defRPr>
    </a:lvl3pPr>
    <a:lvl4pPr marL="1371600" algn="l" rtl="0" fontAlgn="base">
      <a:lnSpc>
        <a:spcPct val="150000"/>
      </a:lnSpc>
      <a:spcBef>
        <a:spcPct val="0"/>
      </a:spcBef>
      <a:spcAft>
        <a:spcPct val="0"/>
      </a:spcAft>
      <a:defRPr kumimoji="1" sz="4000" b="1" kern="1200">
        <a:solidFill>
          <a:schemeClr val="tx2"/>
        </a:solidFill>
        <a:latin typeface="黑体" pitchFamily="49" charset="-122"/>
        <a:ea typeface="黑体" pitchFamily="49" charset="-122"/>
        <a:cs typeface="+mn-cs"/>
      </a:defRPr>
    </a:lvl4pPr>
    <a:lvl5pPr marL="1828800" algn="l" rtl="0" fontAlgn="base">
      <a:lnSpc>
        <a:spcPct val="150000"/>
      </a:lnSpc>
      <a:spcBef>
        <a:spcPct val="0"/>
      </a:spcBef>
      <a:spcAft>
        <a:spcPct val="0"/>
      </a:spcAft>
      <a:defRPr kumimoji="1" sz="4000" b="1" kern="1200">
        <a:solidFill>
          <a:schemeClr val="tx2"/>
        </a:solidFill>
        <a:latin typeface="黑体" pitchFamily="49" charset="-122"/>
        <a:ea typeface="黑体" pitchFamily="49" charset="-122"/>
        <a:cs typeface="+mn-cs"/>
      </a:defRPr>
    </a:lvl5pPr>
    <a:lvl6pPr marL="2286000" algn="l" defTabSz="914400" rtl="0" eaLnBrk="1" latinLnBrk="0" hangingPunct="1">
      <a:defRPr kumimoji="1" sz="4000" b="1" kern="1200">
        <a:solidFill>
          <a:schemeClr val="tx2"/>
        </a:solidFill>
        <a:latin typeface="黑体" pitchFamily="49" charset="-122"/>
        <a:ea typeface="黑体" pitchFamily="49" charset="-122"/>
        <a:cs typeface="+mn-cs"/>
      </a:defRPr>
    </a:lvl6pPr>
    <a:lvl7pPr marL="2743200" algn="l" defTabSz="914400" rtl="0" eaLnBrk="1" latinLnBrk="0" hangingPunct="1">
      <a:defRPr kumimoji="1" sz="4000" b="1" kern="1200">
        <a:solidFill>
          <a:schemeClr val="tx2"/>
        </a:solidFill>
        <a:latin typeface="黑体" pitchFamily="49" charset="-122"/>
        <a:ea typeface="黑体" pitchFamily="49" charset="-122"/>
        <a:cs typeface="+mn-cs"/>
      </a:defRPr>
    </a:lvl7pPr>
    <a:lvl8pPr marL="3200400" algn="l" defTabSz="914400" rtl="0" eaLnBrk="1" latinLnBrk="0" hangingPunct="1">
      <a:defRPr kumimoji="1" sz="4000" b="1" kern="1200">
        <a:solidFill>
          <a:schemeClr val="tx2"/>
        </a:solidFill>
        <a:latin typeface="黑体" pitchFamily="49" charset="-122"/>
        <a:ea typeface="黑体" pitchFamily="49" charset="-122"/>
        <a:cs typeface="+mn-cs"/>
      </a:defRPr>
    </a:lvl8pPr>
    <a:lvl9pPr marL="3657600" algn="l" defTabSz="914400" rtl="0" eaLnBrk="1" latinLnBrk="0" hangingPunct="1">
      <a:defRPr kumimoji="1" sz="4000" b="1" kern="1200">
        <a:solidFill>
          <a:schemeClr val="tx2"/>
        </a:solidFill>
        <a:latin typeface="黑体" pitchFamily="49" charset="-122"/>
        <a:ea typeface="黑体" pitchFamily="49" charset="-122"/>
        <a:cs typeface="+mn-cs"/>
      </a:defRPr>
    </a:lvl9pPr>
  </p:defaultTextStyle>
  <p:extLst>
    <p:ext uri="{EFAFB233-063F-42B5-8137-9DF3F51BA10A}">
      <p15:sldGuideLst xmlns:p15="http://schemas.microsoft.com/office/powerpoint/2012/main" xmlns="">
        <p15:guide id="1" orient="horz" pos="2016" userDrawn="1">
          <p15:clr>
            <a:srgbClr val="A4A3A4"/>
          </p15:clr>
        </p15:guide>
        <p15:guide id="2" pos="428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FF3300"/>
    <a:srgbClr val="FFFFFF"/>
    <a:srgbClr val="FFFF66"/>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70" autoAdjust="0"/>
    <p:restoredTop sz="94588" autoAdjust="0"/>
  </p:normalViewPr>
  <p:slideViewPr>
    <p:cSldViewPr>
      <p:cViewPr varScale="1">
        <p:scale>
          <a:sx n="82" d="100"/>
          <a:sy n="82" d="100"/>
        </p:scale>
        <p:origin x="-302" y="-86"/>
      </p:cViewPr>
      <p:guideLst>
        <p:guide orient="horz" pos="2016"/>
        <p:guide pos="4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8" d="100"/>
          <a:sy n="38" d="100"/>
        </p:scale>
        <p:origin x="-150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ea typeface="宋体" pitchFamily="2" charset="-122"/>
              </a:defRPr>
            </a:lvl1pPr>
          </a:lstStyle>
          <a:p>
            <a:pPr>
              <a:defRPr/>
            </a:pPr>
            <a:fld id="{D12943E3-7C28-4539-8E67-937EF62226DB}" type="slidenum">
              <a:rPr lang="en-US" altLang="zh-CN"/>
              <a:pPr>
                <a:defRPr/>
              </a:pPr>
              <a:t>‹#›</a:t>
            </a:fld>
            <a:endParaRPr lang="en-US" altLang="zh-CN"/>
          </a:p>
        </p:txBody>
      </p:sp>
    </p:spTree>
    <p:extLst>
      <p:ext uri="{BB962C8B-B14F-4D97-AF65-F5344CB8AC3E}">
        <p14:creationId xmlns:p14="http://schemas.microsoft.com/office/powerpoint/2010/main" xmlns="" val="529739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165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1229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65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65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ea typeface="宋体" pitchFamily="2" charset="-122"/>
              </a:defRPr>
            </a:lvl1pPr>
          </a:lstStyle>
          <a:p>
            <a:pPr>
              <a:defRPr/>
            </a:pPr>
            <a:endParaRPr lang="en-US" altLang="zh-CN"/>
          </a:p>
        </p:txBody>
      </p:sp>
      <p:sp>
        <p:nvSpPr>
          <p:cNvPr id="165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ea typeface="宋体" pitchFamily="2" charset="-122"/>
              </a:defRPr>
            </a:lvl1pPr>
          </a:lstStyle>
          <a:p>
            <a:pPr>
              <a:defRPr/>
            </a:pPr>
            <a:fld id="{89E1932E-A21F-4954-B118-8F30B5D89922}" type="slidenum">
              <a:rPr lang="en-US" altLang="zh-CN"/>
              <a:pPr>
                <a:defRPr/>
              </a:pPr>
              <a:t>‹#›</a:t>
            </a:fld>
            <a:endParaRPr lang="en-US" altLang="zh-CN"/>
          </a:p>
        </p:txBody>
      </p:sp>
    </p:spTree>
    <p:extLst>
      <p:ext uri="{BB962C8B-B14F-4D97-AF65-F5344CB8AC3E}">
        <p14:creationId xmlns:p14="http://schemas.microsoft.com/office/powerpoint/2010/main" xmlns="" val="42712510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61B8A97F-C79E-4050-903D-8627F2CA1290}" type="slidenum">
              <a:rPr lang="en-US" altLang="zh-CN" smtClean="0"/>
              <a:pPr/>
              <a:t>1</a:t>
            </a:fld>
            <a:endParaRPr lang="en-US" altLang="zh-CN" smtClean="0"/>
          </a:p>
        </p:txBody>
      </p:sp>
      <p:sp>
        <p:nvSpPr>
          <p:cNvPr id="13315" name="Rectangle 2"/>
          <p:cNvSpPr>
            <a:spLocks noGrp="1" noRot="1" noChangeAspect="1" noChangeArrowheads="1" noTextEdit="1"/>
          </p:cNvSpPr>
          <p:nvPr>
            <p:ph type="sldImg"/>
          </p:nvPr>
        </p:nvSpPr>
        <p:spPr>
          <a:xfrm>
            <a:off x="381000" y="685800"/>
            <a:ext cx="6096000" cy="3429000"/>
          </a:xfrm>
          <a:ln/>
        </p:spPr>
      </p:sp>
      <p:sp>
        <p:nvSpPr>
          <p:cNvPr id="13316"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1701307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11</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12</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13</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14</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F0C3AC7-8DAD-4203-A3DF-004F385BD0AA}" type="slidenum">
              <a:rPr lang="en-US" altLang="zh-CN" smtClean="0"/>
              <a:pPr/>
              <a:t>15</a:t>
            </a:fld>
            <a:endParaRPr lang="en-US" altLang="zh-CN" smtClean="0"/>
          </a:p>
        </p:txBody>
      </p:sp>
      <p:sp>
        <p:nvSpPr>
          <p:cNvPr id="21507" name="Rectangle 2"/>
          <p:cNvSpPr>
            <a:spLocks noGrp="1" noRot="1" noChangeAspect="1" noChangeArrowheads="1" noTextEdit="1"/>
          </p:cNvSpPr>
          <p:nvPr>
            <p:ph type="sldImg"/>
          </p:nvPr>
        </p:nvSpPr>
        <p:spPr>
          <a:xfrm>
            <a:off x="381000" y="685800"/>
            <a:ext cx="6096000" cy="3429000"/>
          </a:xfrm>
          <a:ln/>
        </p:spPr>
      </p:sp>
      <p:sp>
        <p:nvSpPr>
          <p:cNvPr id="2150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660085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C18BC0-3B6F-41DB-8F53-5A42C3ADBBB0}" type="slidenum">
              <a:rPr lang="en-US" altLang="zh-CN"/>
              <a:pPr/>
              <a:t>3</a:t>
            </a:fld>
            <a:endParaRPr lang="en-US" altLang="zh-CN"/>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xmlns="" val="3734737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C18BC0-3B6F-41DB-8F53-5A42C3ADBBB0}" type="slidenum">
              <a:rPr lang="en-US" altLang="zh-CN"/>
              <a:pPr/>
              <a:t>4</a:t>
            </a:fld>
            <a:endParaRPr lang="en-US" altLang="zh-CN"/>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xmlns="" val="169085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8ACB3D-C8AF-4469-81B4-E6485EEE58B9}" type="slidenum">
              <a:rPr lang="en-US" altLang="zh-CN"/>
              <a:pPr/>
              <a:t>5</a:t>
            </a:fld>
            <a:endParaRPr lang="en-US" altLang="zh-CN"/>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xmlns="" val="3274246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F85C0C-0748-4286-AADA-F49232DA79AB}" type="slidenum">
              <a:rPr lang="en-US" altLang="zh-CN"/>
              <a:pPr/>
              <a:t>6</a:t>
            </a:fld>
            <a:endParaRPr lang="en-US" altLang="zh-CN"/>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xmlns="" val="657192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7</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8</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9</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BFF40B8-C717-4803-A83B-1C0383C43E9C}" type="slidenum">
              <a:rPr lang="en-US" altLang="zh-CN" smtClean="0"/>
              <a:pPr/>
              <a:t>10</a:t>
            </a:fld>
            <a:endParaRPr lang="en-US" altLang="zh-CN" smtClean="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p:spPr>
        <p:txBody>
          <a:bodyPr/>
          <a:lstStyle/>
          <a:p>
            <a:pPr eaLnBrk="1" hangingPunct="1"/>
            <a:endParaRPr lang="zh-CN" altLang="zh-CN" smtClean="0"/>
          </a:p>
        </p:txBody>
      </p:sp>
    </p:spTree>
    <p:extLst>
      <p:ext uri="{BB962C8B-B14F-4D97-AF65-F5344CB8AC3E}">
        <p14:creationId xmlns:p14="http://schemas.microsoft.com/office/powerpoint/2010/main" xmlns="" val="28443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8E759FE-F4B8-4A6A-9FBF-34F86042A8A0}"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5C45EB4-1FC5-467D-AC80-8F5CA4532F85}"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AFE57BC-9813-4A6E-83B5-B0F8D03AE322}"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B1FDFD6-CFCE-4784-9D21-234C18D647CE}"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43781BA-73B4-44E5-8BB9-1D95AE3FB6E5}"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ACAE872-B79E-4B52-A434-803647A7DA12}"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F8E47069-7F89-4CA9-9FD3-19D0EC29DC70}"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6B354A04-99A5-47E8-A3BA-EE4C5A73B812}"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CADE0558-C045-4BA5-9C24-EA0512A43265}"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1D676A4-D3BC-4BB9-AD34-76CBF3A83F3B}"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5E1CBE4-77A2-49D4-8001-732DF192A5CB}"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400" b="0">
                <a:solidFill>
                  <a:schemeClr val="tx1"/>
                </a:solidFill>
                <a:latin typeface="+mn-lt"/>
                <a:ea typeface="+mn-ea"/>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defRPr sz="1400" b="0">
                <a:solidFill>
                  <a:schemeClr val="tx1"/>
                </a:solidFill>
                <a:latin typeface="+mn-lt"/>
                <a:ea typeface="+mn-ea"/>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latin typeface="+mn-lt"/>
                <a:ea typeface="+mn-ea"/>
              </a:defRPr>
            </a:lvl1pPr>
          </a:lstStyle>
          <a:p>
            <a:pPr>
              <a:defRPr/>
            </a:pPr>
            <a:fld id="{73B1D3D2-80C9-4313-93D3-7B73176187B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2209800" y="1827214"/>
            <a:ext cx="7772400" cy="915987"/>
          </a:xfrm>
        </p:spPr>
        <p:txBody>
          <a:bodyPr vert="horz" wrap="square" lIns="115196" tIns="57598" rIns="115196" bIns="57598" numCol="1" anchor="ctr" anchorCtr="0" compatLnSpc="1">
            <a:prstTxWarp prst="textNoShape">
              <a:avLst/>
            </a:prstTxWarp>
          </a:bodyPr>
          <a:lstStyle/>
          <a:p>
            <a:pPr eaLnBrk="1" hangingPunct="1"/>
            <a:r>
              <a:rPr lang="zh-CN" altLang="en-US" sz="4000" b="1" dirty="0" smtClean="0">
                <a:solidFill>
                  <a:schemeClr val="tx1"/>
                </a:solidFill>
                <a:latin typeface="黑体" pitchFamily="49" charset="-122"/>
                <a:ea typeface="黑体" pitchFamily="49" charset="-122"/>
              </a:rPr>
              <a:t>种子学</a:t>
            </a:r>
            <a:r>
              <a:rPr lang="zh-CN" altLang="en-US" sz="4000" b="1" dirty="0">
                <a:solidFill>
                  <a:schemeClr val="tx1"/>
                </a:solidFill>
                <a:latin typeface="黑体" pitchFamily="49" charset="-122"/>
                <a:ea typeface="黑体" pitchFamily="49" charset="-122"/>
              </a:rPr>
              <a:t>实验</a:t>
            </a:r>
            <a:endParaRPr lang="zh-CN" altLang="en-US" dirty="0" smtClean="0"/>
          </a:p>
        </p:txBody>
      </p:sp>
      <p:sp>
        <p:nvSpPr>
          <p:cNvPr id="2051" name="Rectangle 3"/>
          <p:cNvSpPr>
            <a:spLocks noGrp="1" noChangeArrowheads="1"/>
          </p:cNvSpPr>
          <p:nvPr>
            <p:ph type="subTitle" idx="4294967295"/>
          </p:nvPr>
        </p:nvSpPr>
        <p:spPr>
          <a:xfrm>
            <a:off x="3125789" y="3367089"/>
            <a:ext cx="6046787" cy="1939925"/>
          </a:xfrm>
        </p:spPr>
        <p:txBody>
          <a:bodyPr vert="horz" wrap="square" lIns="115196" tIns="57598" rIns="115196" bIns="57598" numCol="1" anchor="t" anchorCtr="0" compatLnSpc="1">
            <a:prstTxWarp prst="textNoShape">
              <a:avLst/>
            </a:prstTxWarp>
          </a:bodyPr>
          <a:lstStyle/>
          <a:p>
            <a:pPr marL="0" indent="0" algn="ctr" defTabSz="1152525" eaLnBrk="1" hangingPunct="1">
              <a:lnSpc>
                <a:spcPct val="130000"/>
              </a:lnSpc>
              <a:spcBef>
                <a:spcPct val="0"/>
              </a:spcBef>
              <a:buNone/>
            </a:pPr>
            <a:r>
              <a:rPr lang="zh-CN" altLang="en-US" sz="2400" b="1">
                <a:latin typeface="华文新魏" pitchFamily="2" charset="-122"/>
                <a:ea typeface="华文新魏" pitchFamily="2" charset="-122"/>
              </a:rPr>
              <a:t>马守才  博士</a:t>
            </a:r>
            <a:r>
              <a:rPr lang="en-US" altLang="zh-CN" sz="2400" b="1">
                <a:latin typeface="华文新魏" pitchFamily="2" charset="-122"/>
                <a:ea typeface="华文新魏" pitchFamily="2" charset="-122"/>
              </a:rPr>
              <a:t>/</a:t>
            </a:r>
            <a:r>
              <a:rPr lang="zh-CN" altLang="en-US" sz="2400" b="1">
                <a:latin typeface="华文新魏" pitchFamily="2" charset="-122"/>
                <a:ea typeface="华文新魏" pitchFamily="2" charset="-122"/>
              </a:rPr>
              <a:t>副教授</a:t>
            </a:r>
          </a:p>
          <a:p>
            <a:pPr marL="0" indent="0" algn="ctr" defTabSz="1152525" eaLnBrk="1" hangingPunct="1">
              <a:lnSpc>
                <a:spcPct val="130000"/>
              </a:lnSpc>
              <a:spcBef>
                <a:spcPct val="0"/>
              </a:spcBef>
              <a:buNone/>
            </a:pPr>
            <a:r>
              <a:rPr lang="zh-CN" altLang="en-US" sz="2400" b="1">
                <a:latin typeface="华文新魏" pitchFamily="2" charset="-122"/>
                <a:ea typeface="华文新魏" pitchFamily="2" charset="-122"/>
              </a:rPr>
              <a:t>西北农林科技大学农学院</a:t>
            </a:r>
          </a:p>
          <a:p>
            <a:pPr marL="0" indent="0" algn="ctr" defTabSz="1152525" eaLnBrk="1" hangingPunct="1">
              <a:lnSpc>
                <a:spcPct val="130000"/>
              </a:lnSpc>
              <a:spcBef>
                <a:spcPct val="0"/>
              </a:spcBef>
              <a:buNone/>
            </a:pPr>
            <a:r>
              <a:rPr lang="en-US" altLang="zh-CN" sz="2400" b="1">
                <a:latin typeface="华文新魏" pitchFamily="2" charset="-122"/>
                <a:ea typeface="华文新魏" pitchFamily="2" charset="-122"/>
              </a:rPr>
              <a:t>Email:mashoucai@nwsuaf.edu.cn</a:t>
            </a:r>
          </a:p>
        </p:txBody>
      </p:sp>
      <p:sp>
        <p:nvSpPr>
          <p:cNvPr id="2052" name="Text Box 8"/>
          <p:cNvSpPr txBox="1">
            <a:spLocks noChangeArrowheads="1"/>
          </p:cNvSpPr>
          <p:nvPr/>
        </p:nvSpPr>
        <p:spPr bwMode="auto">
          <a:xfrm>
            <a:off x="5303839" y="260350"/>
            <a:ext cx="5184775" cy="577986"/>
          </a:xfrm>
          <a:prstGeom prst="rect">
            <a:avLst/>
          </a:prstGeom>
          <a:noFill/>
          <a:ln w="9525">
            <a:noFill/>
            <a:miter lim="800000"/>
            <a:headEnd/>
            <a:tailEnd/>
          </a:ln>
        </p:spPr>
        <p:txBody>
          <a:bodyPr lIns="115196" tIns="57598" rIns="115196" bIns="57598">
            <a:spAutoFit/>
          </a:bodyPr>
          <a:lstStyle/>
          <a:p>
            <a:pPr algn="ctr" defTabSz="1152525">
              <a:lnSpc>
                <a:spcPct val="100000"/>
              </a:lnSpc>
              <a:spcBef>
                <a:spcPct val="50000"/>
              </a:spcBef>
            </a:pPr>
            <a:endParaRPr kumimoji="0" lang="zh-CN" altLang="zh-CN" sz="3000" b="0">
              <a:solidFill>
                <a:srgbClr val="FFFF00"/>
              </a:solidFill>
              <a:latin typeface="Times New Roman" pitchFamily="18" charset="0"/>
            </a:endParaRPr>
          </a:p>
        </p:txBody>
      </p:sp>
      <p:grpSp>
        <p:nvGrpSpPr>
          <p:cNvPr id="2053" name="Group 13"/>
          <p:cNvGrpSpPr>
            <a:grpSpLocks/>
          </p:cNvGrpSpPr>
          <p:nvPr/>
        </p:nvGrpSpPr>
        <p:grpSpPr bwMode="auto">
          <a:xfrm>
            <a:off x="1803400" y="57151"/>
            <a:ext cx="3206750" cy="684213"/>
            <a:chOff x="22" y="27"/>
            <a:chExt cx="2020" cy="323"/>
          </a:xfrm>
        </p:grpSpPr>
        <p:pic>
          <p:nvPicPr>
            <p:cNvPr id="2059" name="Picture 7" descr="西北农大校名-绿"/>
            <p:cNvPicPr>
              <a:picLocks noChangeAspect="1" noChangeArrowheads="1"/>
            </p:cNvPicPr>
            <p:nvPr/>
          </p:nvPicPr>
          <p:blipFill>
            <a:blip r:embed="rId3">
              <a:clrChange>
                <a:clrFrom>
                  <a:srgbClr val="008000"/>
                </a:clrFrom>
                <a:clrTo>
                  <a:srgbClr val="008000">
                    <a:alpha val="0"/>
                  </a:srgbClr>
                </a:clrTo>
              </a:clrChange>
            </a:blip>
            <a:srcRect/>
            <a:stretch>
              <a:fillRect/>
            </a:stretch>
          </p:blipFill>
          <p:spPr bwMode="auto">
            <a:xfrm>
              <a:off x="340" y="78"/>
              <a:ext cx="1702" cy="249"/>
            </a:xfrm>
            <a:prstGeom prst="rect">
              <a:avLst/>
            </a:prstGeom>
            <a:noFill/>
            <a:ln w="9525">
              <a:noFill/>
              <a:miter lim="800000"/>
              <a:headEnd/>
              <a:tailEnd/>
            </a:ln>
          </p:spPr>
        </p:pic>
        <p:pic>
          <p:nvPicPr>
            <p:cNvPr id="2060" name="Picture 9" descr="校徽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 y="27"/>
              <a:ext cx="318" cy="323"/>
            </a:xfrm>
            <a:prstGeom prst="rect">
              <a:avLst/>
            </a:prstGeom>
            <a:noFill/>
            <a:ln w="9525">
              <a:noFill/>
              <a:miter lim="800000"/>
              <a:headEnd/>
              <a:tailEnd/>
            </a:ln>
          </p:spPr>
        </p:pic>
      </p:grpSp>
      <p:pic>
        <p:nvPicPr>
          <p:cNvPr id="2054" name="Picture 10" descr="sunfl3b[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01850" y="4581526"/>
            <a:ext cx="1257300" cy="1711325"/>
          </a:xfrm>
          <a:prstGeom prst="rect">
            <a:avLst/>
          </a:prstGeom>
          <a:noFill/>
          <a:ln w="9525">
            <a:noFill/>
            <a:miter lim="800000"/>
            <a:headEnd/>
            <a:tailEnd/>
          </a:ln>
        </p:spPr>
      </p:pic>
      <p:pic>
        <p:nvPicPr>
          <p:cNvPr id="2055" name="Picture 11" descr="Corn_Grain_MC[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9120188" y="4508501"/>
            <a:ext cx="1173162" cy="1801813"/>
          </a:xfrm>
          <a:prstGeom prst="rect">
            <a:avLst/>
          </a:prstGeom>
          <a:noFill/>
          <a:ln w="9525">
            <a:noFill/>
            <a:miter lim="800000"/>
            <a:headEnd/>
            <a:tailEnd/>
          </a:ln>
        </p:spPr>
      </p:pic>
      <p:pic>
        <p:nvPicPr>
          <p:cNvPr id="2056" name="Picture 22" descr="bar01"/>
          <p:cNvPicPr>
            <a:picLocks noChangeAspect="1" noChangeArrowheads="1"/>
          </p:cNvPicPr>
          <p:nvPr/>
        </p:nvPicPr>
        <p:blipFill>
          <a:blip r:embed="rId7"/>
          <a:srcRect t="6946" r="5429" b="16643"/>
          <a:stretch>
            <a:fillRect/>
          </a:stretch>
        </p:blipFill>
        <p:spPr bwMode="auto">
          <a:xfrm>
            <a:off x="1674814" y="928688"/>
            <a:ext cx="3906837" cy="887412"/>
          </a:xfrm>
          <a:prstGeom prst="rect">
            <a:avLst/>
          </a:prstGeom>
          <a:noFill/>
          <a:ln w="9525">
            <a:noFill/>
            <a:miter lim="800000"/>
            <a:headEnd/>
            <a:tailEnd/>
          </a:ln>
        </p:spPr>
      </p:pic>
      <p:sp>
        <p:nvSpPr>
          <p:cNvPr id="2057" name="AutoShape 23"/>
          <p:cNvSpPr>
            <a:spLocks noChangeArrowheads="1"/>
          </p:cNvSpPr>
          <p:nvPr/>
        </p:nvSpPr>
        <p:spPr bwMode="auto">
          <a:xfrm>
            <a:off x="1809750" y="1074738"/>
            <a:ext cx="2660650" cy="563562"/>
          </a:xfrm>
          <a:prstGeom prst="roundRect">
            <a:avLst>
              <a:gd name="adj" fmla="val 0"/>
            </a:avLst>
          </a:prstGeom>
          <a:noFill/>
          <a:ln w="9525">
            <a:noFill/>
            <a:round/>
            <a:headEnd/>
            <a:tailEnd/>
          </a:ln>
        </p:spPr>
        <p:txBody>
          <a:bodyPr wrap="none" anchor="b"/>
          <a:lstStyle/>
          <a:p>
            <a:pPr latinLnBrk="1">
              <a:lnSpc>
                <a:spcPct val="90000"/>
              </a:lnSpc>
            </a:pPr>
            <a:r>
              <a:rPr kumimoji="0" lang="en-US" altLang="zh-CN" sz="2600" i="1">
                <a:solidFill>
                  <a:schemeClr val="tx1"/>
                </a:solidFill>
                <a:latin typeface="HY견고딕"/>
                <a:ea typeface="宋体" pitchFamily="2" charset="-122"/>
              </a:rPr>
              <a:t> </a:t>
            </a:r>
            <a:r>
              <a:rPr kumimoji="0" lang="zh-CN" altLang="en-US" sz="3600">
                <a:solidFill>
                  <a:srgbClr val="000000"/>
                </a:solidFill>
                <a:latin typeface="华文新魏" pitchFamily="2" charset="-122"/>
                <a:ea typeface="华文新魏" pitchFamily="2" charset="-122"/>
              </a:rPr>
              <a:t>种子学</a:t>
            </a:r>
          </a:p>
        </p:txBody>
      </p:sp>
      <p:sp>
        <p:nvSpPr>
          <p:cNvPr id="2058" name="Line 21"/>
          <p:cNvSpPr>
            <a:spLocks noChangeShapeType="1"/>
          </p:cNvSpPr>
          <p:nvPr/>
        </p:nvSpPr>
        <p:spPr bwMode="auto">
          <a:xfrm>
            <a:off x="2095500" y="990600"/>
            <a:ext cx="7658100" cy="0"/>
          </a:xfrm>
          <a:prstGeom prst="line">
            <a:avLst/>
          </a:prstGeom>
          <a:noFill/>
          <a:ln w="38100">
            <a:solidFill>
              <a:schemeClr val="accent2"/>
            </a:solidFill>
            <a:round/>
            <a:headEnd/>
            <a:tailEnd/>
          </a:ln>
        </p:spPr>
        <p:txBody>
          <a:bodyPr anchor="ctr">
            <a:spAutoFit/>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10</a:t>
            </a:fld>
            <a:endParaRPr kumimoji="0" lang="en-US" altLang="zh-CN" sz="1800" b="0">
              <a:solidFill>
                <a:schemeClr val="tx1"/>
              </a:solidFill>
              <a:latin typeface="+mn-lt"/>
              <a:ea typeface="+mn-ea"/>
            </a:endParaRPr>
          </a:p>
        </p:txBody>
      </p:sp>
      <p:sp>
        <p:nvSpPr>
          <p:cNvPr id="6" name="矩形 9"/>
          <p:cNvSpPr>
            <a:spLocks noChangeArrowheads="1"/>
          </p:cNvSpPr>
          <p:nvPr/>
        </p:nvSpPr>
        <p:spPr bwMode="auto">
          <a:xfrm>
            <a:off x="1381092" y="404664"/>
            <a:ext cx="9858444" cy="5909310"/>
          </a:xfrm>
          <a:prstGeom prst="rect">
            <a:avLst/>
          </a:prstGeom>
          <a:noFill/>
          <a:ln w="9525">
            <a:noFill/>
            <a:miter lim="800000"/>
            <a:headEnd/>
            <a:tailEnd/>
          </a:ln>
        </p:spPr>
        <p:txBody>
          <a:bodyPr wrap="square">
            <a:spAutoFit/>
          </a:bodyPr>
          <a:lstStyle/>
          <a:p>
            <a:r>
              <a:rPr lang="en-US" altLang="zh-CN" sz="2800" dirty="0" smtClean="0"/>
              <a:t>2.</a:t>
            </a:r>
            <a:r>
              <a:rPr lang="zh-CN" altLang="en-US" sz="2800" dirty="0" smtClean="0"/>
              <a:t>近红外谷物品质分析仪</a:t>
            </a:r>
            <a:endParaRPr lang="en-US" altLang="zh-CN" sz="2800" dirty="0" smtClean="0"/>
          </a:p>
          <a:p>
            <a:r>
              <a:rPr lang="en-US" altLang="zh-CN" sz="2800" b="0" dirty="0" smtClean="0"/>
              <a:t>2.1 IM9500 </a:t>
            </a:r>
            <a:r>
              <a:rPr lang="zh-CN" altLang="en-US" sz="2800" b="0" dirty="0" smtClean="0"/>
              <a:t>启动后，在触摸屏上双击</a:t>
            </a:r>
            <a:r>
              <a:rPr lang="en-US" altLang="zh-CN" sz="2800" b="0" dirty="0" smtClean="0"/>
              <a:t>Result plus </a:t>
            </a:r>
            <a:r>
              <a:rPr lang="zh-CN" altLang="en-US" sz="2800" b="0" dirty="0" smtClean="0"/>
              <a:t>图标启动分析软件</a:t>
            </a:r>
            <a:endParaRPr lang="en-US" altLang="zh-CN" sz="2800" b="0" dirty="0" smtClean="0"/>
          </a:p>
          <a:p>
            <a:r>
              <a:rPr lang="en-US" altLang="zh-CN" sz="2800" b="0" dirty="0" smtClean="0"/>
              <a:t>2.2 </a:t>
            </a:r>
            <a:r>
              <a:rPr lang="zh-CN" altLang="en-US" sz="2800" b="0" dirty="0" smtClean="0"/>
              <a:t>点击分析项目按钮，选择分析样品的种类</a:t>
            </a:r>
            <a:endParaRPr lang="en-US" altLang="zh-CN" sz="2800" b="0" dirty="0" smtClean="0"/>
          </a:p>
          <a:p>
            <a:r>
              <a:rPr lang="zh-CN" altLang="en-US" sz="2800" b="0" dirty="0" smtClean="0"/>
              <a:t>    （容重型加入至少</a:t>
            </a:r>
            <a:r>
              <a:rPr lang="en-US" altLang="zh-CN" sz="2800" b="0" dirty="0" smtClean="0"/>
              <a:t>500mL</a:t>
            </a:r>
            <a:r>
              <a:rPr lang="zh-CN" altLang="en-US" sz="2800" b="0" dirty="0" smtClean="0"/>
              <a:t>样品）</a:t>
            </a:r>
            <a:endParaRPr lang="en-US" altLang="zh-CN" sz="2800" b="0" dirty="0" smtClean="0"/>
          </a:p>
          <a:p>
            <a:r>
              <a:rPr lang="en-US" altLang="zh-CN" sz="2800" b="0" dirty="0" smtClean="0"/>
              <a:t>2.3</a:t>
            </a:r>
            <a:r>
              <a:rPr lang="zh-CN" altLang="en-US" sz="2800" b="0" dirty="0" smtClean="0"/>
              <a:t>点击“分析”按钮，开始样品测试</a:t>
            </a:r>
            <a:r>
              <a:rPr lang="en-US" altLang="zh-CN" sz="2800" b="0" dirty="0" smtClean="0"/>
              <a:t>2.4 </a:t>
            </a:r>
            <a:r>
              <a:rPr lang="zh-CN" altLang="en-US" sz="2800" b="0" dirty="0" smtClean="0"/>
              <a:t>输入样品</a:t>
            </a:r>
            <a:r>
              <a:rPr lang="en-US" altLang="zh-CN" sz="2800" b="0" dirty="0" smtClean="0"/>
              <a:t>ID</a:t>
            </a:r>
            <a:r>
              <a:rPr lang="zh-CN" altLang="en-US" sz="2800" b="0" dirty="0" smtClean="0"/>
              <a:t>，点击“继续”，也可直接点击“继续”按钮</a:t>
            </a:r>
            <a:endParaRPr lang="en-US" altLang="zh-CN" sz="2800" b="0" dirty="0" smtClean="0"/>
          </a:p>
          <a:p>
            <a:r>
              <a:rPr lang="en-US" altLang="zh-CN" sz="2800" b="0" dirty="0" smtClean="0"/>
              <a:t>2.5 </a:t>
            </a:r>
            <a:r>
              <a:rPr lang="zh-CN" altLang="en-US" sz="2800" b="0" dirty="0" smtClean="0"/>
              <a:t>检测结果会显示在“</a:t>
            </a:r>
            <a:r>
              <a:rPr lang="en-US" altLang="zh-CN" sz="2800" b="0" dirty="0" smtClean="0"/>
              <a:t>R</a:t>
            </a:r>
            <a:r>
              <a:rPr lang="zh-CN" altLang="en-US" sz="2800" b="0" dirty="0" smtClean="0"/>
              <a:t>”选项卡中</a:t>
            </a:r>
            <a:endParaRPr lang="en-US" altLang="zh-CN" sz="2800" b="0" dirty="0" smtClean="0"/>
          </a:p>
          <a:p>
            <a:r>
              <a:rPr lang="en-US" altLang="zh-CN" sz="2800" b="0" dirty="0" smtClean="0"/>
              <a:t>2.6 </a:t>
            </a:r>
            <a:r>
              <a:rPr lang="zh-CN" altLang="en-US" sz="2800" b="0" dirty="0" smtClean="0"/>
              <a:t>所有样品的历史分析结果均保存在“</a:t>
            </a:r>
            <a:r>
              <a:rPr lang="en-US" altLang="zh-CN" sz="2800" b="0" dirty="0" smtClean="0"/>
              <a:t>H”</a:t>
            </a:r>
            <a:r>
              <a:rPr lang="zh-CN" altLang="en-US" sz="2800" b="0" dirty="0" smtClean="0"/>
              <a:t>选项卡</a:t>
            </a:r>
            <a:r>
              <a:rPr lang="zh-CN" altLang="en-US" sz="2800" b="0" dirty="0" smtClean="0"/>
              <a:t>中。</a:t>
            </a:r>
            <a:endParaRPr lang="zh-CN" altLang="en-US" sz="2800"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11</a:t>
            </a:fld>
            <a:endParaRPr kumimoji="0" lang="en-US" altLang="zh-CN" sz="1800" b="0">
              <a:solidFill>
                <a:schemeClr val="tx1"/>
              </a:solidFill>
              <a:latin typeface="+mn-lt"/>
              <a:ea typeface="+mn-ea"/>
            </a:endParaRPr>
          </a:p>
        </p:txBody>
      </p:sp>
      <p:sp>
        <p:nvSpPr>
          <p:cNvPr id="6149" name="矩形 9"/>
          <p:cNvSpPr>
            <a:spLocks noChangeArrowheads="1"/>
          </p:cNvSpPr>
          <p:nvPr/>
        </p:nvSpPr>
        <p:spPr bwMode="auto">
          <a:xfrm>
            <a:off x="983432" y="428604"/>
            <a:ext cx="8072437" cy="738664"/>
          </a:xfrm>
          <a:prstGeom prst="rect">
            <a:avLst/>
          </a:prstGeom>
          <a:noFill/>
          <a:ln w="9525">
            <a:noFill/>
            <a:miter lim="800000"/>
            <a:headEnd/>
            <a:tailEnd/>
          </a:ln>
        </p:spPr>
        <p:txBody>
          <a:bodyPr>
            <a:spAutoFit/>
          </a:bodyPr>
          <a:lstStyle/>
          <a:p>
            <a:r>
              <a:rPr lang="en-US" sz="2800" dirty="0"/>
              <a:t> </a:t>
            </a:r>
            <a:r>
              <a:rPr lang="en-US" sz="2800" dirty="0" smtClean="0"/>
              <a:t>(</a:t>
            </a:r>
            <a:r>
              <a:rPr lang="zh-CN" altLang="en-US" sz="2800" dirty="0" smtClean="0"/>
              <a:t>三</a:t>
            </a:r>
            <a:r>
              <a:rPr lang="en-US" sz="2800" dirty="0" smtClean="0"/>
              <a:t>)</a:t>
            </a:r>
            <a:r>
              <a:rPr lang="zh-CN" altLang="en-US" sz="2800" dirty="0" smtClean="0"/>
              <a:t>静止角测定（玻璃缸法） </a:t>
            </a:r>
            <a:endParaRPr lang="zh-CN" altLang="en-US" sz="2800" dirty="0"/>
          </a:p>
        </p:txBody>
      </p:sp>
      <p:sp>
        <p:nvSpPr>
          <p:cNvPr id="2049" name="Rectangle 1"/>
          <p:cNvSpPr>
            <a:spLocks noChangeArrowheads="1"/>
          </p:cNvSpPr>
          <p:nvPr/>
        </p:nvSpPr>
        <p:spPr bwMode="auto">
          <a:xfrm>
            <a:off x="1166778" y="1500174"/>
            <a:ext cx="1000132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spcBef>
                <a:spcPct val="0"/>
              </a:spcBef>
              <a:spcAft>
                <a:spcPct val="0"/>
              </a:spcAft>
              <a:buClrTx/>
              <a:buSzTx/>
              <a:buFontTx/>
              <a:buNone/>
              <a:tabLst/>
            </a:pPr>
            <a:r>
              <a:rPr lang="en-US" altLang="zh-CN" sz="2800" b="0" dirty="0" smtClean="0"/>
              <a:t>1.</a:t>
            </a:r>
            <a:r>
              <a:rPr lang="zh-CN" altLang="en-US" sz="2800" b="0" dirty="0" smtClean="0"/>
              <a:t>把方形透明玻璃缸平方桌面，倒入种子并摊平，约容积</a:t>
            </a:r>
            <a:r>
              <a:rPr lang="en-US" altLang="zh-CN" sz="2800" b="0" dirty="0" smtClean="0"/>
              <a:t>1/3</a:t>
            </a:r>
          </a:p>
          <a:p>
            <a:pPr marL="0" marR="0" lvl="0" indent="0" defTabSz="914400" rtl="0" eaLnBrk="1" fontAlgn="base" latinLnBrk="0" hangingPunct="1">
              <a:spcBef>
                <a:spcPct val="0"/>
              </a:spcBef>
              <a:spcAft>
                <a:spcPct val="0"/>
              </a:spcAft>
              <a:buClrTx/>
              <a:buSzTx/>
              <a:buFontTx/>
              <a:buNone/>
              <a:tabLst/>
            </a:pPr>
            <a:r>
              <a:rPr lang="en-US" altLang="zh-CN" sz="2800" b="0" dirty="0" smtClean="0"/>
              <a:t>2.</a:t>
            </a:r>
            <a:r>
              <a:rPr lang="zh-CN" altLang="en-US" sz="2800" b="0" dirty="0" smtClean="0"/>
              <a:t>慢慢将玻璃缸倒向桌面，用量角器量种子斜面和水平面的夹角</a:t>
            </a:r>
            <a:endParaRPr lang="en-US" altLang="zh-CN" sz="2800" b="0" dirty="0" smtClean="0"/>
          </a:p>
          <a:p>
            <a:pPr marL="0" marR="0" lvl="0" indent="0" defTabSz="914400" rtl="0" eaLnBrk="1" fontAlgn="base" latinLnBrk="0" hangingPunct="1">
              <a:spcBef>
                <a:spcPct val="0"/>
              </a:spcBef>
              <a:spcAft>
                <a:spcPct val="0"/>
              </a:spcAft>
              <a:buClrTx/>
              <a:buSzTx/>
              <a:buFontTx/>
              <a:buNone/>
              <a:tabLst/>
            </a:pPr>
            <a:r>
              <a:rPr lang="en-US" altLang="zh-CN" sz="2800" b="0" dirty="0" smtClean="0"/>
              <a:t>3.</a:t>
            </a:r>
            <a:r>
              <a:rPr lang="zh-CN" altLang="en-US" sz="2800" b="0" dirty="0" smtClean="0"/>
              <a:t>重复三次，取平均值，即为静止角</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12</a:t>
            </a:fld>
            <a:endParaRPr kumimoji="0" lang="en-US" altLang="zh-CN" sz="1800" b="0">
              <a:solidFill>
                <a:schemeClr val="tx1"/>
              </a:solidFill>
              <a:latin typeface="+mn-lt"/>
              <a:ea typeface="+mn-ea"/>
            </a:endParaRPr>
          </a:p>
        </p:txBody>
      </p:sp>
      <p:sp>
        <p:nvSpPr>
          <p:cNvPr id="6149" name="矩形 9"/>
          <p:cNvSpPr>
            <a:spLocks noChangeArrowheads="1"/>
          </p:cNvSpPr>
          <p:nvPr/>
        </p:nvSpPr>
        <p:spPr bwMode="auto">
          <a:xfrm>
            <a:off x="1199456" y="428604"/>
            <a:ext cx="8072437" cy="738664"/>
          </a:xfrm>
          <a:prstGeom prst="rect">
            <a:avLst/>
          </a:prstGeom>
          <a:noFill/>
          <a:ln w="9525">
            <a:noFill/>
            <a:miter lim="800000"/>
            <a:headEnd/>
            <a:tailEnd/>
          </a:ln>
        </p:spPr>
        <p:txBody>
          <a:bodyPr>
            <a:spAutoFit/>
          </a:bodyPr>
          <a:lstStyle/>
          <a:p>
            <a:r>
              <a:rPr lang="en-US" sz="2800" dirty="0"/>
              <a:t> </a:t>
            </a:r>
            <a:r>
              <a:rPr lang="en-US" sz="2800" dirty="0" smtClean="0"/>
              <a:t>(</a:t>
            </a:r>
            <a:r>
              <a:rPr lang="zh-CN" altLang="en-US" sz="2800" dirty="0" smtClean="0"/>
              <a:t>四</a:t>
            </a:r>
            <a:r>
              <a:rPr lang="en-US" sz="2800" dirty="0" smtClean="0"/>
              <a:t>)</a:t>
            </a:r>
            <a:r>
              <a:rPr lang="zh-CN" altLang="en-US" sz="2800" dirty="0" smtClean="0"/>
              <a:t>自流角测定</a:t>
            </a:r>
            <a:endParaRPr lang="zh-CN" altLang="en-US" sz="2800" dirty="0"/>
          </a:p>
        </p:txBody>
      </p:sp>
      <p:sp>
        <p:nvSpPr>
          <p:cNvPr id="2049" name="Rectangle 1"/>
          <p:cNvSpPr>
            <a:spLocks noChangeArrowheads="1"/>
          </p:cNvSpPr>
          <p:nvPr/>
        </p:nvSpPr>
        <p:spPr bwMode="auto">
          <a:xfrm>
            <a:off x="1166778" y="1500174"/>
            <a:ext cx="1000132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spcBef>
                <a:spcPct val="0"/>
              </a:spcBef>
              <a:spcAft>
                <a:spcPct val="0"/>
              </a:spcAft>
              <a:buClrTx/>
              <a:buSzTx/>
              <a:buFontTx/>
              <a:buNone/>
              <a:tabLst/>
            </a:pPr>
            <a:r>
              <a:rPr lang="en-US" altLang="zh-CN" sz="2800" b="0" dirty="0" smtClean="0"/>
              <a:t>1.</a:t>
            </a:r>
            <a:r>
              <a:rPr lang="zh-CN" altLang="en-US" sz="2800" b="0" dirty="0" smtClean="0"/>
              <a:t>取大约</a:t>
            </a:r>
            <a:r>
              <a:rPr lang="en-US" altLang="zh-CN" sz="2800" b="0" dirty="0" smtClean="0"/>
              <a:t>10g</a:t>
            </a:r>
            <a:r>
              <a:rPr lang="zh-CN" altLang="en-US" sz="2800" b="0" dirty="0" smtClean="0"/>
              <a:t>种子放于平板一端摊平</a:t>
            </a:r>
            <a:endParaRPr lang="en-US" altLang="zh-CN" sz="2800" b="0" dirty="0" smtClean="0"/>
          </a:p>
          <a:p>
            <a:pPr marL="0" marR="0" lvl="0" indent="0" defTabSz="914400" rtl="0" eaLnBrk="1" fontAlgn="base" latinLnBrk="0" hangingPunct="1">
              <a:spcBef>
                <a:spcPct val="0"/>
              </a:spcBef>
              <a:spcAft>
                <a:spcPct val="0"/>
              </a:spcAft>
              <a:buClrTx/>
              <a:buSzTx/>
              <a:buFontTx/>
              <a:buNone/>
              <a:tabLst/>
            </a:pPr>
            <a:r>
              <a:rPr lang="en-US" altLang="zh-CN" sz="2800" b="0" dirty="0" smtClean="0"/>
              <a:t>2.</a:t>
            </a:r>
            <a:r>
              <a:rPr lang="zh-CN" altLang="en-US" sz="2800" b="0" dirty="0" smtClean="0"/>
              <a:t>将平板有种子端慢慢抬起，当种子在平板开始移动时，平板与水平面的夹角为始角</a:t>
            </a:r>
            <a:endParaRPr lang="en-US" altLang="zh-CN" sz="2800" b="0" dirty="0" smtClean="0"/>
          </a:p>
          <a:p>
            <a:pPr lvl="0"/>
            <a:r>
              <a:rPr lang="en-US" altLang="zh-CN" sz="2800" b="0" dirty="0" smtClean="0"/>
              <a:t>3.</a:t>
            </a:r>
            <a:r>
              <a:rPr lang="zh-CN" altLang="en-US" sz="2800" b="0" dirty="0" smtClean="0"/>
              <a:t>将平板一端继续抬起，当绝大多数种子滚落完时，平板与水平面的夹角为终角</a:t>
            </a:r>
            <a:endParaRPr lang="en-US" altLang="zh-CN" sz="2800" b="0" dirty="0" smtClean="0"/>
          </a:p>
          <a:p>
            <a:pPr marL="0" marR="0" lvl="0" indent="0" defTabSz="914400" rtl="0" eaLnBrk="1" fontAlgn="base" latinLnBrk="0" hangingPunct="1">
              <a:spcBef>
                <a:spcPct val="0"/>
              </a:spcBef>
              <a:spcAft>
                <a:spcPct val="0"/>
              </a:spcAft>
              <a:buClrTx/>
              <a:buSzTx/>
              <a:buFontTx/>
              <a:buNone/>
              <a:tabLst/>
            </a:pPr>
            <a:r>
              <a:rPr lang="en-US" altLang="zh-CN" sz="2800" b="0" dirty="0" smtClean="0"/>
              <a:t>4.</a:t>
            </a:r>
            <a:r>
              <a:rPr lang="zh-CN" altLang="en-US" sz="2800" b="0" dirty="0" smtClean="0"/>
              <a:t>重复三次，取平均值，即为自流角</a:t>
            </a:r>
            <a:endParaRPr lang="en-US" altLang="zh-CN" sz="2800" b="0" dirty="0" smtClean="0"/>
          </a:p>
          <a:p>
            <a:pPr marL="0" marR="0" lvl="0" indent="0" defTabSz="914400" rtl="0" eaLnBrk="1" fontAlgn="base" latinLnBrk="0" hangingPunct="1">
              <a:spcBef>
                <a:spcPct val="0"/>
              </a:spcBef>
              <a:spcAft>
                <a:spcPct val="0"/>
              </a:spcAft>
              <a:buClrTx/>
              <a:buSzTx/>
              <a:buFontTx/>
              <a:buNone/>
              <a:tabLst/>
            </a:pPr>
            <a:r>
              <a:rPr lang="en-US" altLang="zh-CN" sz="2800" b="0" dirty="0" smtClean="0"/>
              <a:t>5.</a:t>
            </a:r>
            <a:r>
              <a:rPr lang="zh-CN" altLang="en-US" sz="2800" b="0" dirty="0" smtClean="0"/>
              <a:t>自流角：始角</a:t>
            </a:r>
            <a:r>
              <a:rPr lang="en-US" altLang="zh-CN" sz="2800" b="0" dirty="0" smtClean="0"/>
              <a:t>-</a:t>
            </a:r>
            <a:r>
              <a:rPr lang="zh-CN" altLang="en-US" sz="2800" b="0" dirty="0" smtClean="0"/>
              <a:t>终角</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13</a:t>
            </a:fld>
            <a:endParaRPr kumimoji="0" lang="en-US" altLang="zh-CN" sz="1800" b="0">
              <a:solidFill>
                <a:schemeClr val="tx1"/>
              </a:solidFill>
              <a:latin typeface="+mn-lt"/>
              <a:ea typeface="+mn-ea"/>
            </a:endParaRPr>
          </a:p>
        </p:txBody>
      </p:sp>
      <p:sp>
        <p:nvSpPr>
          <p:cNvPr id="6149" name="矩形 9"/>
          <p:cNvSpPr>
            <a:spLocks noChangeArrowheads="1"/>
          </p:cNvSpPr>
          <p:nvPr/>
        </p:nvSpPr>
        <p:spPr bwMode="auto">
          <a:xfrm>
            <a:off x="983432" y="428604"/>
            <a:ext cx="8072437" cy="637675"/>
          </a:xfrm>
          <a:prstGeom prst="rect">
            <a:avLst/>
          </a:prstGeom>
          <a:noFill/>
          <a:ln w="9525">
            <a:noFill/>
            <a:miter lim="800000"/>
            <a:headEnd/>
            <a:tailEnd/>
          </a:ln>
        </p:spPr>
        <p:txBody>
          <a:bodyPr>
            <a:spAutoFit/>
          </a:bodyPr>
          <a:lstStyle/>
          <a:p>
            <a:r>
              <a:rPr lang="en-US" sz="2800" dirty="0"/>
              <a:t> </a:t>
            </a:r>
            <a:r>
              <a:rPr lang="en-US" sz="2800" dirty="0" smtClean="0"/>
              <a:t>(</a:t>
            </a:r>
            <a:r>
              <a:rPr lang="zh-CN" altLang="en-US" sz="2800" dirty="0" smtClean="0"/>
              <a:t>五</a:t>
            </a:r>
            <a:r>
              <a:rPr lang="en-US" sz="2800" dirty="0" smtClean="0"/>
              <a:t>)</a:t>
            </a:r>
            <a:r>
              <a:rPr lang="zh-CN" altLang="en-US" sz="2800" dirty="0" smtClean="0"/>
              <a:t>种子堆密度、孔隙度测定</a:t>
            </a:r>
            <a:endParaRPr lang="zh-CN" altLang="en-US" sz="2800" dirty="0"/>
          </a:p>
        </p:txBody>
      </p:sp>
      <p:sp>
        <p:nvSpPr>
          <p:cNvPr id="2049" name="Rectangle 1"/>
          <p:cNvSpPr>
            <a:spLocks noChangeArrowheads="1"/>
          </p:cNvSpPr>
          <p:nvPr/>
        </p:nvSpPr>
        <p:spPr bwMode="auto">
          <a:xfrm>
            <a:off x="1166778" y="1500174"/>
            <a:ext cx="1000132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spcBef>
                <a:spcPct val="0"/>
              </a:spcBef>
              <a:spcAft>
                <a:spcPct val="0"/>
              </a:spcAft>
              <a:buClrTx/>
              <a:buSzTx/>
              <a:buFontTx/>
              <a:buNone/>
              <a:tabLst/>
            </a:pPr>
            <a:r>
              <a:rPr lang="en-US" altLang="zh-CN" sz="2800" b="0" dirty="0" smtClean="0"/>
              <a:t>1.</a:t>
            </a:r>
            <a:r>
              <a:rPr lang="zh-CN" altLang="en-US" sz="2800" b="0" dirty="0" smtClean="0"/>
              <a:t>取大约</a:t>
            </a:r>
            <a:r>
              <a:rPr lang="en-US" altLang="zh-CN" sz="2800" b="0" dirty="0" smtClean="0"/>
              <a:t>50g</a:t>
            </a:r>
            <a:r>
              <a:rPr lang="zh-CN" altLang="en-US" sz="2800" b="0" dirty="0" smtClean="0"/>
              <a:t>种子倒入</a:t>
            </a:r>
            <a:r>
              <a:rPr lang="en-US" altLang="zh-CN" sz="2800" b="0" dirty="0" smtClean="0"/>
              <a:t>100ml</a:t>
            </a:r>
            <a:r>
              <a:rPr lang="zh-CN" altLang="en-US" sz="2800" b="0" dirty="0" smtClean="0"/>
              <a:t>量筒，记录量筒内种子体积</a:t>
            </a:r>
            <a:r>
              <a:rPr lang="en-US" altLang="zh-CN" sz="2800" b="0" dirty="0" smtClean="0"/>
              <a:t>V1</a:t>
            </a:r>
          </a:p>
          <a:p>
            <a:pPr lvl="0"/>
            <a:r>
              <a:rPr lang="en-US" altLang="zh-CN" sz="2800" b="0" dirty="0" smtClean="0"/>
              <a:t>2.</a:t>
            </a:r>
            <a:r>
              <a:rPr lang="zh-CN" altLang="en-US" sz="2800" b="0" dirty="0" smtClean="0"/>
              <a:t>取另一</a:t>
            </a:r>
            <a:r>
              <a:rPr lang="en-US" altLang="zh-CN" sz="2800" b="0" dirty="0" smtClean="0"/>
              <a:t>50ml</a:t>
            </a:r>
            <a:r>
              <a:rPr lang="zh-CN" altLang="en-US" sz="2800" b="0" dirty="0" smtClean="0"/>
              <a:t>量筒，倒入</a:t>
            </a:r>
            <a:r>
              <a:rPr lang="en-US" altLang="zh-CN" sz="2800" b="0" dirty="0" smtClean="0"/>
              <a:t>40ml</a:t>
            </a:r>
            <a:r>
              <a:rPr lang="zh-CN" altLang="en-US" sz="2800" b="0" dirty="0" smtClean="0"/>
              <a:t>酒精，</a:t>
            </a:r>
            <a:endParaRPr lang="en-US" altLang="zh-CN" sz="2800" b="0" dirty="0" smtClean="0"/>
          </a:p>
          <a:p>
            <a:pPr lvl="0"/>
            <a:r>
              <a:rPr lang="en-US" altLang="zh-CN" sz="2800" b="0" dirty="0" smtClean="0"/>
              <a:t>3.</a:t>
            </a:r>
            <a:r>
              <a:rPr lang="zh-CN" altLang="en-US" sz="2800" b="0" dirty="0" smtClean="0"/>
              <a:t>将量筒内酒精倒入盛种子的量筒内，至液面与种面相平，计算倒入的酒精体积</a:t>
            </a:r>
            <a:r>
              <a:rPr lang="en-US" altLang="zh-CN" sz="2800" b="0" dirty="0" smtClean="0"/>
              <a:t>V2</a:t>
            </a:r>
          </a:p>
          <a:p>
            <a:pPr marL="0" marR="0" lvl="0" indent="0" defTabSz="914400" rtl="0" eaLnBrk="1" fontAlgn="base" latinLnBrk="0" hangingPunct="1">
              <a:spcBef>
                <a:spcPct val="0"/>
              </a:spcBef>
              <a:spcAft>
                <a:spcPct val="0"/>
              </a:spcAft>
              <a:buClrTx/>
              <a:buSzTx/>
              <a:buFontTx/>
              <a:buNone/>
              <a:tabLst/>
            </a:pPr>
            <a:r>
              <a:rPr lang="en-US" altLang="zh-CN" sz="2800" b="0" dirty="0" smtClean="0"/>
              <a:t>4.</a:t>
            </a:r>
            <a:r>
              <a:rPr lang="zh-CN" altLang="en-US" sz="2800" b="0" dirty="0" smtClean="0"/>
              <a:t>重复三次，取平均值</a:t>
            </a:r>
            <a:endParaRPr lang="en-US" altLang="zh-CN" sz="2800" b="0" dirty="0" smtClean="0"/>
          </a:p>
          <a:p>
            <a:pPr lvl="0"/>
            <a:r>
              <a:rPr lang="en-US" altLang="zh-CN" sz="2800" b="0" dirty="0" smtClean="0"/>
              <a:t>5.</a:t>
            </a:r>
            <a:r>
              <a:rPr lang="zh-CN" altLang="en-US" sz="2800" b="0" dirty="0" smtClean="0"/>
              <a:t>种子堆孔隙度</a:t>
            </a:r>
            <a:r>
              <a:rPr lang="en-US" altLang="zh-CN" sz="2800" b="0" dirty="0" smtClean="0"/>
              <a:t>=V2/V1     </a:t>
            </a:r>
            <a:r>
              <a:rPr lang="zh-CN" altLang="en-US" sz="2800" b="0" dirty="0" smtClean="0"/>
              <a:t>种子堆密度</a:t>
            </a:r>
            <a:r>
              <a:rPr lang="en-US" altLang="zh-CN" sz="2800" b="0" dirty="0" smtClean="0"/>
              <a:t>=1-</a:t>
            </a:r>
            <a:r>
              <a:rPr lang="zh-CN" altLang="en-US" sz="2800" b="0" dirty="0" smtClean="0"/>
              <a:t>孔隙度</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14</a:t>
            </a:fld>
            <a:endParaRPr kumimoji="0" lang="en-US" altLang="zh-CN" sz="1800" b="0">
              <a:solidFill>
                <a:schemeClr val="tx1"/>
              </a:solidFill>
              <a:latin typeface="+mn-lt"/>
              <a:ea typeface="+mn-ea"/>
            </a:endParaRPr>
          </a:p>
        </p:txBody>
      </p:sp>
      <p:sp>
        <p:nvSpPr>
          <p:cNvPr id="6149" name="矩形 9"/>
          <p:cNvSpPr>
            <a:spLocks noChangeArrowheads="1"/>
          </p:cNvSpPr>
          <p:nvPr/>
        </p:nvSpPr>
        <p:spPr bwMode="auto">
          <a:xfrm>
            <a:off x="1127448" y="428604"/>
            <a:ext cx="8072437" cy="738664"/>
          </a:xfrm>
          <a:prstGeom prst="rect">
            <a:avLst/>
          </a:prstGeom>
          <a:noFill/>
          <a:ln w="9525">
            <a:noFill/>
            <a:miter lim="800000"/>
            <a:headEnd/>
            <a:tailEnd/>
          </a:ln>
        </p:spPr>
        <p:txBody>
          <a:bodyPr>
            <a:spAutoFit/>
          </a:bodyPr>
          <a:lstStyle/>
          <a:p>
            <a:r>
              <a:rPr lang="en-US" sz="2800" dirty="0"/>
              <a:t> </a:t>
            </a:r>
            <a:r>
              <a:rPr lang="en-US" sz="2800" dirty="0" smtClean="0"/>
              <a:t>(</a:t>
            </a:r>
            <a:r>
              <a:rPr lang="zh-CN" altLang="en-US" sz="2800" dirty="0" smtClean="0"/>
              <a:t>六</a:t>
            </a:r>
            <a:r>
              <a:rPr lang="en-US" sz="2800" dirty="0" smtClean="0"/>
              <a:t>)</a:t>
            </a:r>
            <a:r>
              <a:rPr lang="zh-CN" altLang="en-US" sz="2800" dirty="0" smtClean="0"/>
              <a:t>种子硬度</a:t>
            </a:r>
            <a:endParaRPr lang="zh-CN" altLang="en-US" sz="2800" dirty="0"/>
          </a:p>
        </p:txBody>
      </p:sp>
      <p:sp>
        <p:nvSpPr>
          <p:cNvPr id="2049" name="Rectangle 1"/>
          <p:cNvSpPr>
            <a:spLocks noChangeArrowheads="1"/>
          </p:cNvSpPr>
          <p:nvPr/>
        </p:nvSpPr>
        <p:spPr bwMode="auto">
          <a:xfrm>
            <a:off x="1343472" y="1556792"/>
            <a:ext cx="964128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spcBef>
                <a:spcPct val="0"/>
              </a:spcBef>
              <a:spcAft>
                <a:spcPct val="0"/>
              </a:spcAft>
              <a:buClrTx/>
              <a:buSzTx/>
              <a:buFontTx/>
              <a:buNone/>
              <a:tabLst/>
            </a:pPr>
            <a:r>
              <a:rPr lang="zh-CN" altLang="en-US" sz="2800" dirty="0" smtClean="0"/>
              <a:t>硬度计</a:t>
            </a:r>
            <a:r>
              <a:rPr lang="zh-CN" altLang="en-US" sz="2800" dirty="0" smtClean="0"/>
              <a:t>测定</a:t>
            </a:r>
            <a:r>
              <a:rPr lang="en-US" altLang="zh-CN" sz="2800" dirty="0" smtClean="0"/>
              <a:t>(</a:t>
            </a:r>
            <a:r>
              <a:rPr lang="en-US" altLang="zh-CN" sz="2800" dirty="0" smtClean="0"/>
              <a:t>GWJ-1)</a:t>
            </a:r>
          </a:p>
          <a:p>
            <a:pPr marL="0" marR="0" lvl="0" indent="0" defTabSz="914400" rtl="0" eaLnBrk="1" fontAlgn="base" latinLnBrk="0" hangingPunct="1">
              <a:spcBef>
                <a:spcPct val="0"/>
              </a:spcBef>
              <a:spcAft>
                <a:spcPct val="0"/>
              </a:spcAft>
              <a:buClrTx/>
              <a:buSzTx/>
              <a:buFontTx/>
              <a:buNone/>
              <a:tabLst/>
            </a:pPr>
            <a:r>
              <a:rPr lang="en-US" altLang="zh-CN" sz="2800" b="0" dirty="0" smtClean="0"/>
              <a:t>1.</a:t>
            </a:r>
            <a:r>
              <a:rPr lang="zh-CN" altLang="en-US" sz="2800" b="0" dirty="0" smtClean="0"/>
              <a:t>用镊子将谷物固定（最好竖放），旋转手轮使顶杆缓缓加压向前移动，仪表指针指示压力负荷，到谷物压碎瞬间的指针指示压力数为硬度值</a:t>
            </a:r>
            <a:endParaRPr lang="en-US" altLang="zh-CN" sz="2800" b="0" dirty="0" smtClean="0"/>
          </a:p>
          <a:p>
            <a:pPr marL="0" marR="0" lvl="0" indent="0" defTabSz="914400" rtl="0" eaLnBrk="1" fontAlgn="base" latinLnBrk="0" hangingPunct="1">
              <a:spcBef>
                <a:spcPct val="0"/>
              </a:spcBef>
              <a:spcAft>
                <a:spcPct val="0"/>
              </a:spcAft>
              <a:buClrTx/>
              <a:buSzTx/>
              <a:buFontTx/>
              <a:buNone/>
              <a:tabLst/>
            </a:pPr>
            <a:r>
              <a:rPr lang="en-US" altLang="zh-CN" sz="2800" b="0" dirty="0" smtClean="0"/>
              <a:t>2.</a:t>
            </a:r>
            <a:r>
              <a:rPr lang="zh-CN" altLang="en-US" sz="2800" b="0" dirty="0" smtClean="0"/>
              <a:t>重新测定时，按仪表盘上的按钮回零开始下一次测试。如指针未指向零位，科转动圆形表盘，时指针指向零位。</a:t>
            </a:r>
            <a:endParaRPr lang="zh-CN" altLang="en-US" sz="2800" b="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71DE6BD-7B4E-4DAD-BCA9-6D2D62EECA06}" type="slidenum">
              <a:rPr kumimoji="0" lang="en-US" altLang="zh-CN" sz="1800" b="0">
                <a:solidFill>
                  <a:schemeClr val="tx1"/>
                </a:solidFill>
                <a:latin typeface="+mn-lt"/>
                <a:ea typeface="+mn-ea"/>
              </a:rPr>
              <a:pPr algn="r" defTabSz="1152525">
                <a:lnSpc>
                  <a:spcPct val="100000"/>
                </a:lnSpc>
                <a:defRPr/>
              </a:pPr>
              <a:t>15</a:t>
            </a:fld>
            <a:endParaRPr kumimoji="0" lang="en-US" altLang="zh-CN" sz="1800" b="0">
              <a:solidFill>
                <a:schemeClr val="tx1"/>
              </a:solidFill>
              <a:latin typeface="+mn-lt"/>
              <a:ea typeface="+mn-ea"/>
            </a:endParaRPr>
          </a:p>
        </p:txBody>
      </p:sp>
      <p:sp>
        <p:nvSpPr>
          <p:cNvPr id="11267" name="矩形 9"/>
          <p:cNvSpPr>
            <a:spLocks noChangeArrowheads="1"/>
          </p:cNvSpPr>
          <p:nvPr/>
        </p:nvSpPr>
        <p:spPr bwMode="auto">
          <a:xfrm>
            <a:off x="1095340" y="857251"/>
            <a:ext cx="10144196" cy="1384995"/>
          </a:xfrm>
          <a:prstGeom prst="rect">
            <a:avLst/>
          </a:prstGeom>
          <a:noFill/>
          <a:ln w="9525">
            <a:noFill/>
            <a:miter lim="800000"/>
            <a:headEnd/>
            <a:tailEnd/>
          </a:ln>
        </p:spPr>
        <p:txBody>
          <a:bodyPr wrap="square">
            <a:spAutoFit/>
          </a:bodyPr>
          <a:lstStyle/>
          <a:p>
            <a:r>
              <a:rPr lang="zh-CN" altLang="en-US" sz="2800" dirty="0"/>
              <a:t>五、作业</a:t>
            </a:r>
          </a:p>
          <a:p>
            <a:r>
              <a:rPr lang="en-US" sz="2800" dirty="0"/>
              <a:t>   </a:t>
            </a:r>
            <a:r>
              <a:rPr lang="en-US" sz="2800" dirty="0" smtClean="0"/>
              <a:t>(1) </a:t>
            </a:r>
            <a:r>
              <a:rPr lang="zh-CN" altLang="en-US" sz="2800" dirty="0" smtClean="0"/>
              <a:t>根据结果分析不同作物物理性的差异</a:t>
            </a:r>
            <a:endParaRPr lang="zh-CN"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95406" y="609600"/>
            <a:ext cx="9572692" cy="838200"/>
          </a:xfrm>
        </p:spPr>
        <p:txBody>
          <a:bodyPr/>
          <a:lstStyle/>
          <a:p>
            <a:pPr eaLnBrk="1" hangingPunct="1"/>
            <a:r>
              <a:rPr lang="zh-CN" altLang="en-US" sz="3600" b="1" dirty="0" smtClean="0">
                <a:latin typeface="黑体" pitchFamily="49" charset="-122"/>
                <a:ea typeface="黑体" pitchFamily="49" charset="-122"/>
              </a:rPr>
              <a:t>实验二</a:t>
            </a:r>
            <a:r>
              <a:rPr lang="en-US" altLang="en-US" sz="3600" b="1" dirty="0" smtClean="0">
                <a:latin typeface="黑体" pitchFamily="49" charset="-122"/>
                <a:ea typeface="黑体" pitchFamily="49" charset="-122"/>
              </a:rPr>
              <a:t>  </a:t>
            </a:r>
            <a:r>
              <a:rPr lang="zh-CN" altLang="en-US" sz="3600" b="1" dirty="0" smtClean="0">
                <a:latin typeface="黑体" pitchFamily="49" charset="-122"/>
                <a:ea typeface="黑体" pitchFamily="49" charset="-122"/>
              </a:rPr>
              <a:t>种子物理性质测定</a:t>
            </a:r>
            <a:endParaRPr lang="zh-CN" altLang="en-US" sz="3600" b="1" dirty="0">
              <a:latin typeface="黑体" pitchFamily="49" charset="-122"/>
              <a:ea typeface="黑体" pitchFamily="49" charset="-122"/>
            </a:endParaRPr>
          </a:p>
        </p:txBody>
      </p:sp>
      <p:sp>
        <p:nvSpPr>
          <p:cNvPr id="4099" name="Rectangle 3"/>
          <p:cNvSpPr>
            <a:spLocks noGrp="1" noChangeArrowheads="1"/>
          </p:cNvSpPr>
          <p:nvPr>
            <p:ph type="body" idx="1"/>
          </p:nvPr>
        </p:nvSpPr>
        <p:spPr>
          <a:xfrm>
            <a:off x="2209800" y="1828800"/>
            <a:ext cx="4038600" cy="609600"/>
          </a:xfrm>
        </p:spPr>
        <p:txBody>
          <a:bodyPr/>
          <a:lstStyle/>
          <a:p>
            <a:pPr>
              <a:defRPr/>
            </a:pPr>
            <a:r>
              <a:rPr lang="zh-CN" altLang="en-US" b="1" kern="1200" dirty="0" smtClean="0">
                <a:solidFill>
                  <a:schemeClr val="tx2"/>
                </a:solidFill>
                <a:latin typeface="黑体" pitchFamily="49" charset="-122"/>
                <a:ea typeface="黑体" pitchFamily="49" charset="-122"/>
              </a:rPr>
              <a:t> 一、目的要求</a:t>
            </a:r>
            <a:endParaRPr lang="zh-CN" altLang="en-US" b="1" kern="1200" dirty="0">
              <a:solidFill>
                <a:schemeClr val="tx2"/>
              </a:solidFill>
              <a:latin typeface="黑体" pitchFamily="49" charset="-122"/>
              <a:ea typeface="黑体" pitchFamily="49" charset="-122"/>
            </a:endParaRPr>
          </a:p>
        </p:txBody>
      </p:sp>
      <p:sp>
        <p:nvSpPr>
          <p:cNvPr id="3076" name="Text Box 4"/>
          <p:cNvSpPr txBox="1">
            <a:spLocks noChangeArrowheads="1"/>
          </p:cNvSpPr>
          <p:nvPr/>
        </p:nvSpPr>
        <p:spPr bwMode="auto">
          <a:xfrm>
            <a:off x="2452688" y="2695576"/>
            <a:ext cx="7643812" cy="2031325"/>
          </a:xfrm>
          <a:prstGeom prst="rect">
            <a:avLst/>
          </a:prstGeom>
          <a:noFill/>
          <a:ln w="9525">
            <a:noFill/>
            <a:miter lim="800000"/>
            <a:headEnd/>
            <a:tailEnd/>
          </a:ln>
        </p:spPr>
        <p:txBody>
          <a:bodyPr>
            <a:spAutoFit/>
          </a:bodyPr>
          <a:lstStyle/>
          <a:p>
            <a:r>
              <a:rPr lang="en-US" altLang="zh-CN" sz="2800" dirty="0"/>
              <a:t>(1</a:t>
            </a:r>
            <a:r>
              <a:rPr lang="en-US" altLang="zh-CN" sz="2800" dirty="0" smtClean="0"/>
              <a:t>)</a:t>
            </a:r>
            <a:r>
              <a:rPr lang="zh-CN" altLang="en-US" sz="2800" dirty="0" smtClean="0"/>
              <a:t>掌握种子的一些物理性质（相对密度、容重、静止角、自流角密度、孔隙度等）的测定方法</a:t>
            </a:r>
            <a:endParaRPr lang="en-US" altLang="zh-CN" sz="2800" dirty="0"/>
          </a:p>
          <a:p>
            <a:r>
              <a:rPr lang="en-US" altLang="zh-CN" sz="2800" dirty="0"/>
              <a:t>(2</a:t>
            </a:r>
            <a:r>
              <a:rPr lang="en-US" altLang="zh-CN" sz="2800" dirty="0" smtClean="0"/>
              <a:t>)</a:t>
            </a:r>
            <a:r>
              <a:rPr lang="zh-CN" altLang="en-US" sz="2800" dirty="0" smtClean="0"/>
              <a:t>理解种子的一些物理性质的概念</a:t>
            </a:r>
            <a:endParaRPr lang="en-US" altLang="zh-CN"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txBox="1">
            <a:spLocks noGrp="1"/>
          </p:cNvSpPr>
          <p:nvPr/>
        </p:nvSpPr>
        <p:spPr>
          <a:xfrm>
            <a:off x="8737600" y="6356351"/>
            <a:ext cx="2844800" cy="365125"/>
          </a:xfrm>
          <a:prstGeom prst="rect">
            <a:avLst/>
          </a:prstGeom>
          <a:noFill/>
        </p:spPr>
        <p:txBody>
          <a:bodyPr anchor="ctr"/>
          <a:lstStyle/>
          <a:p>
            <a:pPr algn="r">
              <a:lnSpc>
                <a:spcPct val="50000"/>
              </a:lnSpc>
              <a:spcBef>
                <a:spcPct val="50000"/>
              </a:spcBef>
              <a:defRPr/>
            </a:pPr>
            <a:fld id="{37941160-6879-421D-B3FA-F70CEE1058AB}" type="slidenum">
              <a:rPr lang="en-US" altLang="zh-CN" sz="2800">
                <a:solidFill>
                  <a:schemeClr val="tx1">
                    <a:tint val="75000"/>
                  </a:schemeClr>
                </a:solidFill>
              </a:rPr>
              <a:pPr algn="r">
                <a:lnSpc>
                  <a:spcPct val="50000"/>
                </a:lnSpc>
                <a:spcBef>
                  <a:spcPct val="50000"/>
                </a:spcBef>
                <a:defRPr/>
              </a:pPr>
              <a:t>3</a:t>
            </a:fld>
            <a:endParaRPr lang="en-US" altLang="zh-CN" sz="2800">
              <a:solidFill>
                <a:schemeClr val="tx1">
                  <a:tint val="75000"/>
                </a:schemeClr>
              </a:solidFill>
            </a:endParaRPr>
          </a:p>
        </p:txBody>
      </p:sp>
      <p:sp>
        <p:nvSpPr>
          <p:cNvPr id="10" name="Text Box 2"/>
          <p:cNvSpPr txBox="1">
            <a:spLocks noChangeArrowheads="1"/>
          </p:cNvSpPr>
          <p:nvPr/>
        </p:nvSpPr>
        <p:spPr bwMode="auto">
          <a:xfrm>
            <a:off x="452398" y="428604"/>
            <a:ext cx="8269288" cy="719563"/>
          </a:xfrm>
          <a:prstGeom prst="rect">
            <a:avLst/>
          </a:prstGeom>
          <a:noFill/>
          <a:ln w="9525">
            <a:noFill/>
            <a:miter lim="800000"/>
            <a:headEnd/>
            <a:tailEnd/>
          </a:ln>
        </p:spPr>
        <p:txBody>
          <a:bodyPr lIns="115196" tIns="57598" rIns="115196" bIns="57598">
            <a:spAutoFit/>
          </a:bodyPr>
          <a:lstStyle/>
          <a:p>
            <a:pPr defTabSz="1152525">
              <a:lnSpc>
                <a:spcPct val="140000"/>
              </a:lnSpc>
              <a:spcBef>
                <a:spcPct val="20000"/>
              </a:spcBef>
            </a:pPr>
            <a:r>
              <a:rPr lang="zh-CN" altLang="en-US" sz="3200" dirty="0"/>
              <a:t>二、实验原理</a:t>
            </a:r>
            <a:endParaRPr lang="zh-CN" altLang="en-US" sz="3200" b="0" dirty="0">
              <a:solidFill>
                <a:schemeClr val="tx1"/>
              </a:solidFill>
            </a:endParaRPr>
          </a:p>
        </p:txBody>
      </p:sp>
      <p:grpSp>
        <p:nvGrpSpPr>
          <p:cNvPr id="15" name="Group 3"/>
          <p:cNvGrpSpPr>
            <a:grpSpLocks/>
          </p:cNvGrpSpPr>
          <p:nvPr/>
        </p:nvGrpSpPr>
        <p:grpSpPr bwMode="auto">
          <a:xfrm>
            <a:off x="2052664" y="1317625"/>
            <a:ext cx="7758112" cy="5064125"/>
            <a:chOff x="585" y="881"/>
            <a:chExt cx="4887" cy="3007"/>
          </a:xfrm>
        </p:grpSpPr>
        <p:sp>
          <p:nvSpPr>
            <p:cNvPr id="16" name="Text Box 4"/>
            <p:cNvSpPr txBox="1">
              <a:spLocks noChangeArrowheads="1"/>
            </p:cNvSpPr>
            <p:nvPr/>
          </p:nvSpPr>
          <p:spPr bwMode="auto">
            <a:xfrm>
              <a:off x="1256" y="1176"/>
              <a:ext cx="1780" cy="308"/>
            </a:xfrm>
            <a:prstGeom prst="rect">
              <a:avLst/>
            </a:prstGeom>
            <a:noFill/>
            <a:ln w="9525">
              <a:noFill/>
              <a:miter lim="800000"/>
              <a:headEnd/>
              <a:tailEnd/>
            </a:ln>
          </p:spPr>
          <p:txBody>
            <a:bodyPr wrap="none">
              <a:spAutoFit/>
            </a:bodyPr>
            <a:lstStyle/>
            <a:p>
              <a:pPr algn="ctr"/>
              <a:r>
                <a:rPr kumimoji="1" lang="zh-CN" altLang="en-US" sz="2800">
                  <a:latin typeface="黑体" pitchFamily="49" charset="-122"/>
                  <a:ea typeface="黑体" pitchFamily="49" charset="-122"/>
                </a:rPr>
                <a:t>用单粒种子测定</a:t>
              </a:r>
              <a:r>
                <a:rPr kumimoji="1" lang="zh-CN" altLang="en-US" sz="2400">
                  <a:latin typeface="黑体" pitchFamily="49" charset="-122"/>
                  <a:ea typeface="黑体" pitchFamily="49" charset="-122"/>
                </a:rPr>
                <a:t> </a:t>
              </a:r>
            </a:p>
          </p:txBody>
        </p:sp>
        <p:sp>
          <p:nvSpPr>
            <p:cNvPr id="17" name="Text Box 5"/>
            <p:cNvSpPr txBox="1">
              <a:spLocks noChangeArrowheads="1"/>
            </p:cNvSpPr>
            <p:nvPr/>
          </p:nvSpPr>
          <p:spPr bwMode="auto">
            <a:xfrm>
              <a:off x="1296" y="2880"/>
              <a:ext cx="1734" cy="439"/>
            </a:xfrm>
            <a:prstGeom prst="rect">
              <a:avLst/>
            </a:prstGeom>
            <a:noFill/>
            <a:ln w="9525">
              <a:noFill/>
              <a:miter lim="800000"/>
              <a:headEnd/>
              <a:tailEnd/>
            </a:ln>
          </p:spPr>
          <p:txBody>
            <a:bodyPr wrap="square">
              <a:spAutoFit/>
            </a:bodyPr>
            <a:lstStyle/>
            <a:p>
              <a:pPr algn="ctr">
                <a:spcBef>
                  <a:spcPct val="50000"/>
                </a:spcBef>
              </a:pPr>
              <a:r>
                <a:rPr kumimoji="1" lang="zh-CN" altLang="en-US" sz="2800" dirty="0">
                  <a:latin typeface="黑体" pitchFamily="49" charset="-122"/>
                  <a:ea typeface="黑体" pitchFamily="49" charset="-122"/>
                </a:rPr>
                <a:t>用种子群体测定</a:t>
              </a:r>
              <a:r>
                <a:rPr kumimoji="1" lang="zh-CN" altLang="en-US" sz="2400" dirty="0">
                  <a:latin typeface="黑体" pitchFamily="49" charset="-122"/>
                  <a:ea typeface="黑体" pitchFamily="49" charset="-122"/>
                </a:rPr>
                <a:t> </a:t>
              </a:r>
            </a:p>
          </p:txBody>
        </p:sp>
        <p:sp>
          <p:nvSpPr>
            <p:cNvPr id="18" name="Text Box 6"/>
            <p:cNvSpPr txBox="1">
              <a:spLocks noChangeArrowheads="1"/>
            </p:cNvSpPr>
            <p:nvPr/>
          </p:nvSpPr>
          <p:spPr bwMode="auto">
            <a:xfrm>
              <a:off x="585" y="1152"/>
              <a:ext cx="423" cy="1968"/>
            </a:xfrm>
            <a:prstGeom prst="rect">
              <a:avLst/>
            </a:prstGeom>
            <a:noFill/>
            <a:ln w="9525">
              <a:noFill/>
              <a:miter lim="800000"/>
              <a:headEnd/>
              <a:tailEnd/>
            </a:ln>
          </p:spPr>
          <p:txBody>
            <a:bodyPr vert="eaVert">
              <a:spAutoFit/>
            </a:bodyPr>
            <a:lstStyle/>
            <a:p>
              <a:pPr algn="ctr">
                <a:spcBef>
                  <a:spcPct val="50000"/>
                </a:spcBef>
              </a:pPr>
              <a:r>
                <a:rPr kumimoji="1" lang="zh-CN" altLang="en-US" sz="3200" dirty="0">
                  <a:latin typeface="黑体" pitchFamily="49" charset="-122"/>
                  <a:ea typeface="黑体" pitchFamily="49" charset="-122"/>
                </a:rPr>
                <a:t>种子物理特性</a:t>
              </a:r>
            </a:p>
          </p:txBody>
        </p:sp>
        <p:sp>
          <p:nvSpPr>
            <p:cNvPr id="19" name="Text Box 7"/>
            <p:cNvSpPr txBox="1">
              <a:spLocks noChangeArrowheads="1"/>
            </p:cNvSpPr>
            <p:nvPr/>
          </p:nvSpPr>
          <p:spPr bwMode="auto">
            <a:xfrm>
              <a:off x="3216" y="881"/>
              <a:ext cx="1968" cy="1078"/>
            </a:xfrm>
            <a:prstGeom prst="rect">
              <a:avLst/>
            </a:prstGeom>
            <a:noFill/>
            <a:ln w="9525">
              <a:noFill/>
              <a:miter lim="800000"/>
              <a:headEnd/>
              <a:tailEnd/>
            </a:ln>
          </p:spPr>
          <p:txBody>
            <a:bodyPr>
              <a:spAutoFit/>
            </a:bodyPr>
            <a:lstStyle/>
            <a:p>
              <a:pPr>
                <a:lnSpc>
                  <a:spcPct val="100000"/>
                </a:lnSpc>
                <a:spcBef>
                  <a:spcPct val="50000"/>
                </a:spcBef>
              </a:pPr>
              <a:r>
                <a:rPr kumimoji="1" lang="zh-CN" altLang="en-US" sz="2800" dirty="0" smtClean="0">
                  <a:latin typeface="黑体" pitchFamily="49" charset="-122"/>
                  <a:ea typeface="黑体" pitchFamily="49" charset="-122"/>
                </a:rPr>
                <a:t>大小</a:t>
              </a:r>
              <a:endParaRPr kumimoji="1" lang="en-US" altLang="zh-CN" sz="2800" dirty="0" smtClean="0">
                <a:latin typeface="黑体" pitchFamily="49" charset="-122"/>
                <a:ea typeface="黑体" pitchFamily="49" charset="-122"/>
              </a:endParaRPr>
            </a:p>
            <a:p>
              <a:pPr>
                <a:lnSpc>
                  <a:spcPct val="100000"/>
                </a:lnSpc>
                <a:spcBef>
                  <a:spcPct val="50000"/>
                </a:spcBef>
              </a:pPr>
              <a:r>
                <a:rPr kumimoji="1" lang="zh-CN" altLang="en-US" sz="2800" dirty="0" smtClean="0">
                  <a:latin typeface="黑体" pitchFamily="49" charset="-122"/>
                  <a:ea typeface="黑体" pitchFamily="49" charset="-122"/>
                </a:rPr>
                <a:t>硬度</a:t>
              </a:r>
              <a:endParaRPr kumimoji="1" lang="zh-CN" altLang="en-US" sz="2800" dirty="0">
                <a:latin typeface="黑体" pitchFamily="49" charset="-122"/>
                <a:ea typeface="黑体" pitchFamily="49" charset="-122"/>
              </a:endParaRPr>
            </a:p>
            <a:p>
              <a:pPr>
                <a:lnSpc>
                  <a:spcPct val="100000"/>
                </a:lnSpc>
                <a:spcBef>
                  <a:spcPct val="50000"/>
                </a:spcBef>
              </a:pPr>
              <a:r>
                <a:rPr kumimoji="1" lang="zh-CN" altLang="en-US" sz="2800" dirty="0">
                  <a:latin typeface="黑体" pitchFamily="49" charset="-122"/>
                  <a:ea typeface="黑体" pitchFamily="49" charset="-122"/>
                </a:rPr>
                <a:t>透明度</a:t>
              </a:r>
            </a:p>
          </p:txBody>
        </p:sp>
        <p:sp>
          <p:nvSpPr>
            <p:cNvPr id="20" name="Text Box 8"/>
            <p:cNvSpPr txBox="1">
              <a:spLocks noChangeArrowheads="1"/>
            </p:cNvSpPr>
            <p:nvPr/>
          </p:nvSpPr>
          <p:spPr bwMode="auto">
            <a:xfrm>
              <a:off x="3216" y="2016"/>
              <a:ext cx="2256" cy="1832"/>
            </a:xfrm>
            <a:prstGeom prst="rect">
              <a:avLst/>
            </a:prstGeom>
            <a:noFill/>
            <a:ln w="9525">
              <a:noFill/>
              <a:miter lim="800000"/>
              <a:headEnd/>
              <a:tailEnd/>
            </a:ln>
          </p:spPr>
          <p:txBody>
            <a:bodyPr>
              <a:spAutoFit/>
            </a:bodyPr>
            <a:lstStyle/>
            <a:p>
              <a:pPr>
                <a:lnSpc>
                  <a:spcPct val="100000"/>
                </a:lnSpc>
                <a:spcBef>
                  <a:spcPct val="50000"/>
                </a:spcBef>
              </a:pPr>
              <a:r>
                <a:rPr kumimoji="1" lang="zh-CN" altLang="en-US" sz="2800">
                  <a:latin typeface="黑体" pitchFamily="49" charset="-122"/>
                  <a:ea typeface="黑体" pitchFamily="49" charset="-122"/>
                </a:rPr>
                <a:t>比重</a:t>
              </a:r>
            </a:p>
            <a:p>
              <a:pPr>
                <a:lnSpc>
                  <a:spcPct val="100000"/>
                </a:lnSpc>
                <a:spcBef>
                  <a:spcPct val="50000"/>
                </a:spcBef>
              </a:pPr>
              <a:r>
                <a:rPr kumimoji="1" lang="zh-CN" altLang="en-US" sz="2800">
                  <a:latin typeface="黑体" pitchFamily="49" charset="-122"/>
                  <a:ea typeface="黑体" pitchFamily="49" charset="-122"/>
                </a:rPr>
                <a:t>容重</a:t>
              </a:r>
            </a:p>
            <a:p>
              <a:pPr>
                <a:lnSpc>
                  <a:spcPct val="100000"/>
                </a:lnSpc>
                <a:spcBef>
                  <a:spcPct val="50000"/>
                </a:spcBef>
              </a:pPr>
              <a:r>
                <a:rPr kumimoji="1" lang="zh-CN" altLang="en-US" sz="2800">
                  <a:latin typeface="黑体" pitchFamily="49" charset="-122"/>
                  <a:ea typeface="黑体" pitchFamily="49" charset="-122"/>
                </a:rPr>
                <a:t>密度</a:t>
              </a:r>
            </a:p>
            <a:p>
              <a:pPr>
                <a:lnSpc>
                  <a:spcPct val="100000"/>
                </a:lnSpc>
                <a:spcBef>
                  <a:spcPct val="50000"/>
                </a:spcBef>
              </a:pPr>
              <a:r>
                <a:rPr kumimoji="1" lang="zh-CN" altLang="en-US" sz="2800">
                  <a:latin typeface="黑体" pitchFamily="49" charset="-122"/>
                  <a:ea typeface="黑体" pitchFamily="49" charset="-122"/>
                </a:rPr>
                <a:t>孔隙度</a:t>
              </a:r>
            </a:p>
            <a:p>
              <a:pPr>
                <a:lnSpc>
                  <a:spcPct val="100000"/>
                </a:lnSpc>
                <a:spcBef>
                  <a:spcPct val="50000"/>
                </a:spcBef>
              </a:pPr>
              <a:r>
                <a:rPr kumimoji="1" lang="zh-CN" altLang="en-US" sz="2800">
                  <a:latin typeface="黑体" pitchFamily="49" charset="-122"/>
                  <a:ea typeface="黑体" pitchFamily="49" charset="-122"/>
                </a:rPr>
                <a:t>散落性</a:t>
              </a:r>
            </a:p>
          </p:txBody>
        </p:sp>
        <p:sp>
          <p:nvSpPr>
            <p:cNvPr id="21" name="AutoShape 9"/>
            <p:cNvSpPr>
              <a:spLocks/>
            </p:cNvSpPr>
            <p:nvPr/>
          </p:nvSpPr>
          <p:spPr bwMode="auto">
            <a:xfrm>
              <a:off x="1200" y="1344"/>
              <a:ext cx="96" cy="1728"/>
            </a:xfrm>
            <a:prstGeom prst="leftBrace">
              <a:avLst>
                <a:gd name="adj1" fmla="val 150000"/>
                <a:gd name="adj2" fmla="val 50000"/>
              </a:avLst>
            </a:prstGeom>
            <a:noFill/>
            <a:ln w="9525">
              <a:solidFill>
                <a:schemeClr val="tx1"/>
              </a:solidFill>
              <a:round/>
              <a:headEnd/>
              <a:tailEnd/>
            </a:ln>
          </p:spPr>
          <p:txBody>
            <a:bodyPr wrap="none" anchor="ctr"/>
            <a:lstStyle/>
            <a:p>
              <a:pPr algn="ctr">
                <a:lnSpc>
                  <a:spcPct val="50000"/>
                </a:lnSpc>
                <a:spcBef>
                  <a:spcPct val="50000"/>
                </a:spcBef>
              </a:pPr>
              <a:endParaRPr kumimoji="1" lang="zh-CN" altLang="zh-CN" sz="3500">
                <a:latin typeface="Times New Roman" pitchFamily="18" charset="0"/>
                <a:ea typeface="华文新魏" pitchFamily="2" charset="-122"/>
              </a:endParaRPr>
            </a:p>
          </p:txBody>
        </p:sp>
        <p:sp>
          <p:nvSpPr>
            <p:cNvPr id="22" name="AutoShape 10"/>
            <p:cNvSpPr>
              <a:spLocks/>
            </p:cNvSpPr>
            <p:nvPr/>
          </p:nvSpPr>
          <p:spPr bwMode="auto">
            <a:xfrm>
              <a:off x="3120" y="1008"/>
              <a:ext cx="96" cy="864"/>
            </a:xfrm>
            <a:prstGeom prst="leftBrace">
              <a:avLst>
                <a:gd name="adj1" fmla="val 75000"/>
                <a:gd name="adj2" fmla="val 50000"/>
              </a:avLst>
            </a:prstGeom>
            <a:noFill/>
            <a:ln w="9525">
              <a:solidFill>
                <a:schemeClr val="tx1"/>
              </a:solidFill>
              <a:round/>
              <a:headEnd/>
              <a:tailEnd/>
            </a:ln>
          </p:spPr>
          <p:txBody>
            <a:bodyPr wrap="none" anchor="ctr"/>
            <a:lstStyle/>
            <a:p>
              <a:pPr algn="ctr">
                <a:lnSpc>
                  <a:spcPct val="50000"/>
                </a:lnSpc>
                <a:spcBef>
                  <a:spcPct val="50000"/>
                </a:spcBef>
              </a:pPr>
              <a:endParaRPr kumimoji="1" lang="zh-CN" altLang="zh-CN" sz="3500">
                <a:latin typeface="Times New Roman" pitchFamily="18" charset="0"/>
                <a:ea typeface="华文新魏" pitchFamily="2" charset="-122"/>
              </a:endParaRPr>
            </a:p>
          </p:txBody>
        </p:sp>
        <p:sp>
          <p:nvSpPr>
            <p:cNvPr id="23" name="AutoShape 11"/>
            <p:cNvSpPr>
              <a:spLocks/>
            </p:cNvSpPr>
            <p:nvPr/>
          </p:nvSpPr>
          <p:spPr bwMode="auto">
            <a:xfrm>
              <a:off x="3120" y="2160"/>
              <a:ext cx="96" cy="1728"/>
            </a:xfrm>
            <a:prstGeom prst="leftBrace">
              <a:avLst>
                <a:gd name="adj1" fmla="val 150000"/>
                <a:gd name="adj2" fmla="val 50000"/>
              </a:avLst>
            </a:prstGeom>
            <a:noFill/>
            <a:ln w="9525">
              <a:solidFill>
                <a:schemeClr val="tx1"/>
              </a:solidFill>
              <a:round/>
              <a:headEnd/>
              <a:tailEnd/>
            </a:ln>
          </p:spPr>
          <p:txBody>
            <a:bodyPr wrap="none" anchor="ctr"/>
            <a:lstStyle/>
            <a:p>
              <a:pPr algn="ctr">
                <a:lnSpc>
                  <a:spcPct val="50000"/>
                </a:lnSpc>
                <a:spcBef>
                  <a:spcPct val="50000"/>
                </a:spcBef>
              </a:pPr>
              <a:endParaRPr kumimoji="1" lang="zh-CN" altLang="zh-CN" sz="3500">
                <a:latin typeface="Times New Roman" pitchFamily="18" charset="0"/>
                <a:ea typeface="华文新魏" pitchFamily="2" charset="-122"/>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灯片编号占位符 5"/>
          <p:cNvSpPr txBox="1">
            <a:spLocks noGrp="1"/>
          </p:cNvSpPr>
          <p:nvPr/>
        </p:nvSpPr>
        <p:spPr>
          <a:xfrm>
            <a:off x="8737600" y="6356351"/>
            <a:ext cx="2844800" cy="365125"/>
          </a:xfrm>
          <a:prstGeom prst="rect">
            <a:avLst/>
          </a:prstGeom>
          <a:noFill/>
        </p:spPr>
        <p:txBody>
          <a:bodyPr anchor="ctr"/>
          <a:lstStyle/>
          <a:p>
            <a:pPr algn="r">
              <a:lnSpc>
                <a:spcPct val="50000"/>
              </a:lnSpc>
              <a:spcBef>
                <a:spcPct val="50000"/>
              </a:spcBef>
              <a:defRPr/>
            </a:pPr>
            <a:fld id="{37941160-6879-421D-B3FA-F70CEE1058AB}" type="slidenum">
              <a:rPr lang="en-US" altLang="zh-CN" sz="2800">
                <a:solidFill>
                  <a:schemeClr val="tx1">
                    <a:tint val="75000"/>
                  </a:schemeClr>
                </a:solidFill>
              </a:rPr>
              <a:pPr algn="r">
                <a:lnSpc>
                  <a:spcPct val="50000"/>
                </a:lnSpc>
                <a:spcBef>
                  <a:spcPct val="50000"/>
                </a:spcBef>
                <a:defRPr/>
              </a:pPr>
              <a:t>4</a:t>
            </a:fld>
            <a:endParaRPr lang="en-US" altLang="zh-CN" sz="2800">
              <a:solidFill>
                <a:schemeClr val="tx1">
                  <a:tint val="75000"/>
                </a:schemeClr>
              </a:solidFill>
            </a:endParaRPr>
          </a:p>
        </p:txBody>
      </p:sp>
      <p:sp>
        <p:nvSpPr>
          <p:cNvPr id="191492" name="Text Box 3"/>
          <p:cNvSpPr txBox="1">
            <a:spLocks noChangeArrowheads="1"/>
          </p:cNvSpPr>
          <p:nvPr/>
        </p:nvSpPr>
        <p:spPr bwMode="auto">
          <a:xfrm>
            <a:off x="595274" y="1500174"/>
            <a:ext cx="10287072" cy="1384995"/>
          </a:xfrm>
          <a:prstGeom prst="rect">
            <a:avLst/>
          </a:prstGeom>
          <a:noFill/>
          <a:ln w="9525">
            <a:noFill/>
            <a:miter lim="800000"/>
            <a:headEnd/>
            <a:tailEnd/>
          </a:ln>
        </p:spPr>
        <p:txBody>
          <a:bodyPr wrap="square">
            <a:spAutoFit/>
          </a:bodyPr>
          <a:lstStyle/>
          <a:p>
            <a:pPr>
              <a:spcBef>
                <a:spcPct val="20000"/>
              </a:spcBef>
            </a:pPr>
            <a:r>
              <a:rPr lang="zh-CN" altLang="en-US" sz="2800" dirty="0" smtClean="0"/>
              <a:t>种子硬度</a:t>
            </a:r>
            <a:r>
              <a:rPr lang="en-US" altLang="zh-CN" sz="2800" dirty="0" smtClean="0"/>
              <a:t>:</a:t>
            </a:r>
            <a:r>
              <a:rPr lang="zh-CN" altLang="en-US" sz="2800" dirty="0" smtClean="0"/>
              <a:t>指籽粒抗机械力破坏的能力，单位是</a:t>
            </a:r>
            <a:r>
              <a:rPr lang="en-US" altLang="zh-CN" sz="2800" dirty="0" smtClean="0"/>
              <a:t>kg/mm</a:t>
            </a:r>
            <a:r>
              <a:rPr lang="en-US" altLang="zh-CN" sz="2800" baseline="30000" dirty="0" smtClean="0"/>
              <a:t>2</a:t>
            </a:r>
            <a:r>
              <a:rPr lang="zh-CN" altLang="en-US" sz="2800" dirty="0" smtClean="0"/>
              <a:t>，是衡量种子机械结构和磨粉加工品质的物理特性。</a:t>
            </a:r>
            <a:endParaRPr lang="zh-CN" altLang="en-US" sz="2800" dirty="0">
              <a:latin typeface="黑体" pitchFamily="49" charset="-122"/>
              <a:ea typeface="黑体" pitchFamily="49" charset="-122"/>
            </a:endParaRPr>
          </a:p>
        </p:txBody>
      </p:sp>
      <p:sp>
        <p:nvSpPr>
          <p:cNvPr id="10" name="Text Box 2"/>
          <p:cNvSpPr txBox="1">
            <a:spLocks noChangeArrowheads="1"/>
          </p:cNvSpPr>
          <p:nvPr/>
        </p:nvSpPr>
        <p:spPr bwMode="auto">
          <a:xfrm>
            <a:off x="452398" y="428604"/>
            <a:ext cx="8269288" cy="719563"/>
          </a:xfrm>
          <a:prstGeom prst="rect">
            <a:avLst/>
          </a:prstGeom>
          <a:noFill/>
          <a:ln w="9525">
            <a:noFill/>
            <a:miter lim="800000"/>
            <a:headEnd/>
            <a:tailEnd/>
          </a:ln>
        </p:spPr>
        <p:txBody>
          <a:bodyPr lIns="115196" tIns="57598" rIns="115196" bIns="57598">
            <a:spAutoFit/>
          </a:bodyPr>
          <a:lstStyle/>
          <a:p>
            <a:pPr defTabSz="1152525">
              <a:lnSpc>
                <a:spcPct val="140000"/>
              </a:lnSpc>
              <a:spcBef>
                <a:spcPct val="20000"/>
              </a:spcBef>
            </a:pPr>
            <a:r>
              <a:rPr lang="zh-CN" altLang="en-US" sz="3200" dirty="0"/>
              <a:t>二、实验原理</a:t>
            </a:r>
            <a:endParaRPr lang="zh-CN" altLang="en-US" sz="3200" b="0" dirty="0">
              <a:solidFill>
                <a:schemeClr val="tx1"/>
              </a:solidFill>
            </a:endParaRPr>
          </a:p>
        </p:txBody>
      </p:sp>
      <p:sp>
        <p:nvSpPr>
          <p:cNvPr id="15" name="矩形 14"/>
          <p:cNvSpPr/>
          <p:nvPr/>
        </p:nvSpPr>
        <p:spPr>
          <a:xfrm>
            <a:off x="523836" y="3714752"/>
            <a:ext cx="10429948" cy="1384995"/>
          </a:xfrm>
          <a:prstGeom prst="rect">
            <a:avLst/>
          </a:prstGeom>
        </p:spPr>
        <p:txBody>
          <a:bodyPr wrap="square">
            <a:spAutoFit/>
          </a:bodyPr>
          <a:lstStyle/>
          <a:p>
            <a:r>
              <a:rPr lang="zh-CN" altLang="en-US" sz="2800" dirty="0" smtClean="0"/>
              <a:t>种子比重：指一定绝对体积的种子重量与同体积水的重量之比。亦即种子的绝对重量和它的绝对体积之比。</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灯片编号占位符 5"/>
          <p:cNvSpPr txBox="1">
            <a:spLocks noGrp="1"/>
          </p:cNvSpPr>
          <p:nvPr/>
        </p:nvSpPr>
        <p:spPr>
          <a:xfrm>
            <a:off x="8737600" y="6356351"/>
            <a:ext cx="2844800" cy="365125"/>
          </a:xfrm>
          <a:prstGeom prst="rect">
            <a:avLst/>
          </a:prstGeom>
          <a:noFill/>
        </p:spPr>
        <p:txBody>
          <a:bodyPr anchor="ctr"/>
          <a:lstStyle/>
          <a:p>
            <a:pPr algn="r">
              <a:lnSpc>
                <a:spcPct val="50000"/>
              </a:lnSpc>
              <a:spcBef>
                <a:spcPct val="50000"/>
              </a:spcBef>
              <a:defRPr/>
            </a:pPr>
            <a:fld id="{68F3BCCD-EC92-4359-B1CA-FCABE76BBF39}" type="slidenum">
              <a:rPr lang="en-US" altLang="zh-CN" sz="1200">
                <a:solidFill>
                  <a:schemeClr val="tx1">
                    <a:tint val="75000"/>
                  </a:schemeClr>
                </a:solidFill>
              </a:rPr>
              <a:pPr algn="r">
                <a:lnSpc>
                  <a:spcPct val="50000"/>
                </a:lnSpc>
                <a:spcBef>
                  <a:spcPct val="50000"/>
                </a:spcBef>
                <a:defRPr/>
              </a:pPr>
              <a:t>5</a:t>
            </a:fld>
            <a:endParaRPr lang="en-US" altLang="zh-CN" sz="1200">
              <a:solidFill>
                <a:schemeClr val="tx1">
                  <a:tint val="75000"/>
                </a:schemeClr>
              </a:solidFill>
            </a:endParaRPr>
          </a:p>
        </p:txBody>
      </p:sp>
      <p:sp>
        <p:nvSpPr>
          <p:cNvPr id="20" name="矩形 19"/>
          <p:cNvSpPr/>
          <p:nvPr/>
        </p:nvSpPr>
        <p:spPr>
          <a:xfrm>
            <a:off x="809588" y="1142984"/>
            <a:ext cx="10644262" cy="637675"/>
          </a:xfrm>
          <a:prstGeom prst="rect">
            <a:avLst/>
          </a:prstGeom>
        </p:spPr>
        <p:txBody>
          <a:bodyPr wrap="square">
            <a:spAutoFit/>
          </a:bodyPr>
          <a:lstStyle/>
          <a:p>
            <a:r>
              <a:rPr lang="zh-CN" altLang="en-US" sz="2800" dirty="0" smtClean="0"/>
              <a:t>种子容重</a:t>
            </a:r>
            <a:r>
              <a:rPr lang="en-US" altLang="zh-CN" sz="2800" dirty="0" smtClean="0"/>
              <a:t>:</a:t>
            </a:r>
            <a:r>
              <a:rPr lang="zh-CN" altLang="en-US" sz="2800" dirty="0" smtClean="0"/>
              <a:t>指单位容积内所含种子的重量，单位是“</a:t>
            </a:r>
            <a:r>
              <a:rPr lang="en-US" altLang="zh-CN" sz="2800" dirty="0" smtClean="0"/>
              <a:t>g/l”</a:t>
            </a:r>
            <a:r>
              <a:rPr lang="zh-CN" altLang="en-US" sz="2800" dirty="0" smtClean="0"/>
              <a:t>。</a:t>
            </a:r>
            <a:endParaRPr lang="zh-CN" altLang="en-US" sz="2800" dirty="0"/>
          </a:p>
        </p:txBody>
      </p:sp>
      <p:sp>
        <p:nvSpPr>
          <p:cNvPr id="21" name="Text Box 4"/>
          <p:cNvSpPr txBox="1">
            <a:spLocks noChangeArrowheads="1"/>
          </p:cNvSpPr>
          <p:nvPr/>
        </p:nvSpPr>
        <p:spPr bwMode="auto">
          <a:xfrm>
            <a:off x="523836" y="2428868"/>
            <a:ext cx="10715700" cy="2893100"/>
          </a:xfrm>
          <a:prstGeom prst="rect">
            <a:avLst/>
          </a:prstGeom>
          <a:noFill/>
          <a:ln w="9525">
            <a:noFill/>
            <a:miter lim="800000"/>
            <a:headEnd/>
            <a:tailEnd/>
          </a:ln>
        </p:spPr>
        <p:txBody>
          <a:bodyPr wrap="square">
            <a:spAutoFit/>
          </a:bodyPr>
          <a:lstStyle/>
          <a:p>
            <a:pPr>
              <a:lnSpc>
                <a:spcPct val="130000"/>
              </a:lnSpc>
            </a:pPr>
            <a:r>
              <a:rPr kumimoji="1" lang="en-US" altLang="zh-CN" sz="2800" dirty="0">
                <a:latin typeface="黑体" pitchFamily="49" charset="-122"/>
                <a:ea typeface="黑体" pitchFamily="49" charset="-122"/>
              </a:rPr>
              <a:t>  </a:t>
            </a:r>
            <a:r>
              <a:rPr kumimoji="1" lang="zh-CN" altLang="en-US" sz="2800" dirty="0">
                <a:latin typeface="黑体" pitchFamily="49" charset="-122"/>
                <a:ea typeface="黑体" pitchFamily="49" charset="-122"/>
              </a:rPr>
              <a:t>种子堆密度：指种粒和固体杂质的体积占种子堆总体积的百分数。</a:t>
            </a:r>
          </a:p>
          <a:p>
            <a:pPr>
              <a:lnSpc>
                <a:spcPct val="130000"/>
              </a:lnSpc>
            </a:pPr>
            <a:r>
              <a:rPr kumimoji="1" lang="zh-CN" altLang="en-US" sz="2800" dirty="0">
                <a:latin typeface="黑体" pitchFamily="49" charset="-122"/>
                <a:ea typeface="黑体" pitchFamily="49" charset="-122"/>
              </a:rPr>
              <a:t>  种子堆密度</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籽粒和固体杂质的实际体积</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种子堆总体积</a:t>
            </a:r>
            <a:r>
              <a:rPr kumimoji="1" lang="en-US" altLang="zh-CN" sz="2800" dirty="0">
                <a:latin typeface="黑体" pitchFamily="49" charset="-122"/>
                <a:ea typeface="黑体" pitchFamily="49" charset="-122"/>
              </a:rPr>
              <a:t>)×100</a:t>
            </a:r>
            <a:r>
              <a:rPr kumimoji="1" lang="en-US" altLang="zh-CN" sz="2800" dirty="0" smtClean="0">
                <a:latin typeface="黑体" pitchFamily="49" charset="-122"/>
                <a:ea typeface="黑体" pitchFamily="49" charset="-122"/>
              </a:rPr>
              <a:t>%</a:t>
            </a:r>
            <a:endParaRPr kumimoji="1" lang="en-US" altLang="zh-CN" sz="2800" dirty="0">
              <a:latin typeface="黑体" pitchFamily="49" charset="-122"/>
              <a:ea typeface="黑体" pitchFamily="49" charset="-122"/>
            </a:endParaRPr>
          </a:p>
          <a:p>
            <a:pPr>
              <a:lnSpc>
                <a:spcPct val="130000"/>
              </a:lnSpc>
            </a:pPr>
            <a:r>
              <a:rPr kumimoji="1" lang="zh-CN" altLang="en-US" sz="2800" dirty="0" smtClean="0">
                <a:latin typeface="黑体" pitchFamily="49" charset="-122"/>
                <a:ea typeface="黑体" pitchFamily="49" charset="-122"/>
              </a:rPr>
              <a:t>  种子</a:t>
            </a:r>
            <a:r>
              <a:rPr kumimoji="1" lang="zh-CN" altLang="en-US" sz="2800" dirty="0">
                <a:latin typeface="黑体" pitchFamily="49" charset="-122"/>
                <a:ea typeface="黑体" pitchFamily="49" charset="-122"/>
              </a:rPr>
              <a:t>堆孔隙度：指种子堆空隙体积占种子堆总体积的百分数</a:t>
            </a:r>
            <a:r>
              <a:rPr kumimoji="1" lang="zh-CN" altLang="en-US" sz="2800" dirty="0" smtClean="0">
                <a:latin typeface="黑体" pitchFamily="49" charset="-122"/>
                <a:ea typeface="黑体" pitchFamily="49" charset="-122"/>
              </a:rPr>
              <a:t>。</a:t>
            </a:r>
            <a:endParaRPr kumimoji="1" lang="en-US" altLang="zh-CN" sz="2800" dirty="0" smtClean="0">
              <a:latin typeface="黑体" pitchFamily="49" charset="-122"/>
              <a:ea typeface="黑体" pitchFamily="49" charset="-122"/>
            </a:endParaRPr>
          </a:p>
          <a:p>
            <a:pPr>
              <a:lnSpc>
                <a:spcPct val="130000"/>
              </a:lnSpc>
            </a:pPr>
            <a:r>
              <a:rPr kumimoji="1" lang="zh-CN" altLang="en-US" sz="2800" dirty="0" smtClean="0">
                <a:latin typeface="黑体" pitchFamily="49" charset="-122"/>
                <a:ea typeface="黑体" pitchFamily="49" charset="-122"/>
              </a:rPr>
              <a:t>  种子</a:t>
            </a:r>
            <a:r>
              <a:rPr kumimoji="1" lang="zh-CN" altLang="en-US" sz="2800" dirty="0">
                <a:latin typeface="黑体" pitchFamily="49" charset="-122"/>
                <a:ea typeface="黑体" pitchFamily="49" charset="-122"/>
              </a:rPr>
              <a:t>堆孔隙度</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种子堆总体积</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籽粒和固体杂质所占实际体积</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种子堆总体积</a:t>
            </a:r>
            <a:r>
              <a:rPr kumimoji="1" lang="en-US" altLang="zh-CN" sz="2800" dirty="0">
                <a:latin typeface="黑体" pitchFamily="49" charset="-122"/>
                <a:ea typeface="黑体" pitchFamily="49" charset="-122"/>
              </a:rPr>
              <a:t>×100</a:t>
            </a:r>
            <a:r>
              <a:rPr kumimoji="1" lang="en-US" altLang="zh-CN" sz="2800" dirty="0" smtClean="0">
                <a:latin typeface="黑体" pitchFamily="49" charset="-122"/>
                <a:ea typeface="黑体" pitchFamily="49" charset="-122"/>
              </a:rPr>
              <a:t>%  </a:t>
            </a:r>
            <a:endParaRPr kumimoji="1" lang="en-US" altLang="zh-CN" sz="2800" dirty="0">
              <a:latin typeface="黑体" pitchFamily="49" charset="-122"/>
              <a:ea typeface="黑体" pitchFamily="49" charset="-122"/>
            </a:endParaRPr>
          </a:p>
        </p:txBody>
      </p:sp>
      <p:sp>
        <p:nvSpPr>
          <p:cNvPr id="23" name="Text Box 4"/>
          <p:cNvSpPr txBox="1">
            <a:spLocks noChangeArrowheads="1"/>
          </p:cNvSpPr>
          <p:nvPr/>
        </p:nvSpPr>
        <p:spPr bwMode="auto">
          <a:xfrm>
            <a:off x="800100" y="5638800"/>
            <a:ext cx="9939370" cy="738664"/>
          </a:xfrm>
          <a:prstGeom prst="rect">
            <a:avLst/>
          </a:prstGeom>
          <a:noFill/>
          <a:ln w="9525">
            <a:noFill/>
            <a:miter lim="800000"/>
            <a:headEnd/>
            <a:tailEnd/>
          </a:ln>
        </p:spPr>
        <p:txBody>
          <a:bodyPr wrap="square">
            <a:spAutoFit/>
          </a:bodyPr>
          <a:lstStyle/>
          <a:p>
            <a:pPr algn="ctr">
              <a:spcBef>
                <a:spcPct val="50000"/>
              </a:spcBef>
            </a:pPr>
            <a:r>
              <a:rPr kumimoji="1" lang="zh-CN" altLang="en-US" sz="2800" dirty="0">
                <a:latin typeface="黑体" pitchFamily="49" charset="-122"/>
                <a:ea typeface="黑体" pitchFamily="49" charset="-122"/>
              </a:rPr>
              <a:t>种子堆密度</a:t>
            </a:r>
            <a:r>
              <a:rPr kumimoji="1" lang="en-US" altLang="zh-CN" sz="2800" dirty="0">
                <a:latin typeface="黑体" pitchFamily="49" charset="-122"/>
                <a:ea typeface="黑体" pitchFamily="49" charset="-122"/>
              </a:rPr>
              <a:t>=</a:t>
            </a:r>
            <a:r>
              <a:rPr kumimoji="1" lang="zh-CN" altLang="en-US" sz="2800" dirty="0">
                <a:latin typeface="黑体" pitchFamily="49" charset="-122"/>
                <a:ea typeface="黑体" pitchFamily="49" charset="-122"/>
              </a:rPr>
              <a:t>［种子容重</a:t>
            </a:r>
            <a:r>
              <a:rPr kumimoji="1" lang="en-US" altLang="zh-CN" sz="2800" dirty="0">
                <a:latin typeface="黑体" pitchFamily="49" charset="-122"/>
                <a:ea typeface="黑体" pitchFamily="49" charset="-122"/>
              </a:rPr>
              <a:t>(g/1</a:t>
            </a:r>
            <a:r>
              <a:rPr kumimoji="1" lang="en-US" altLang="zh-CN" sz="2800" dirty="0" smtClean="0">
                <a:latin typeface="黑体" pitchFamily="49" charset="-122"/>
                <a:ea typeface="黑体" pitchFamily="49" charset="-122"/>
              </a:rPr>
              <a:t>)/</a:t>
            </a:r>
            <a:r>
              <a:rPr kumimoji="1" lang="zh-CN" altLang="en-US" sz="2800" dirty="0" smtClean="0">
                <a:latin typeface="黑体" pitchFamily="49" charset="-122"/>
                <a:ea typeface="黑体" pitchFamily="49" charset="-122"/>
              </a:rPr>
              <a:t>相对密度</a:t>
            </a:r>
            <a:r>
              <a:rPr kumimoji="1" lang="en-US" altLang="zh-CN" sz="2800" dirty="0" smtClean="0">
                <a:latin typeface="黑体" pitchFamily="49" charset="-122"/>
                <a:ea typeface="黑体" pitchFamily="49" charset="-122"/>
              </a:rPr>
              <a:t>×</a:t>
            </a:r>
            <a:r>
              <a:rPr kumimoji="1" lang="en-US" altLang="zh-CN" sz="2800" dirty="0">
                <a:latin typeface="黑体" pitchFamily="49" charset="-122"/>
                <a:ea typeface="黑体" pitchFamily="49" charset="-122"/>
              </a:rPr>
              <a:t>1000</a:t>
            </a:r>
            <a:r>
              <a:rPr kumimoji="1" lang="zh-CN" altLang="en-US" sz="2800" dirty="0">
                <a:latin typeface="黑体" pitchFamily="49" charset="-122"/>
                <a:ea typeface="黑体" pitchFamily="49" charset="-122"/>
              </a:rPr>
              <a:t>］</a:t>
            </a:r>
            <a:r>
              <a:rPr kumimoji="1" lang="en-US" altLang="zh-CN" sz="2800" dirty="0">
                <a:latin typeface="黑体" pitchFamily="49" charset="-122"/>
                <a:ea typeface="黑体" pitchFamily="49" charset="-122"/>
              </a:rPr>
              <a:t>×100%</a:t>
            </a:r>
            <a:r>
              <a:rPr kumimoji="1" lang="zh-CN" altLang="en-US" sz="2800" dirty="0">
                <a:latin typeface="黑体" pitchFamily="49" charset="-122"/>
                <a:ea typeface="黑体" pitchFamily="49" charset="-122"/>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txBox="1">
            <a:spLocks noGrp="1"/>
          </p:cNvSpPr>
          <p:nvPr/>
        </p:nvSpPr>
        <p:spPr>
          <a:xfrm>
            <a:off x="8737600" y="6356351"/>
            <a:ext cx="2844800" cy="365125"/>
          </a:xfrm>
          <a:prstGeom prst="rect">
            <a:avLst/>
          </a:prstGeom>
          <a:noFill/>
        </p:spPr>
        <p:txBody>
          <a:bodyPr anchor="ctr"/>
          <a:lstStyle/>
          <a:p>
            <a:pPr algn="r">
              <a:lnSpc>
                <a:spcPct val="50000"/>
              </a:lnSpc>
              <a:spcBef>
                <a:spcPct val="50000"/>
              </a:spcBef>
              <a:defRPr/>
            </a:pPr>
            <a:fld id="{6E8DFEA3-07E9-42C8-ADB4-98295DEBF8AC}" type="slidenum">
              <a:rPr kumimoji="1" lang="en-US" altLang="zh-CN" sz="1200">
                <a:solidFill>
                  <a:schemeClr val="tx1">
                    <a:tint val="75000"/>
                  </a:schemeClr>
                </a:solidFill>
                <a:latin typeface="Times New Roman" pitchFamily="18" charset="0"/>
                <a:ea typeface="华文新魏" pitchFamily="2" charset="-122"/>
              </a:rPr>
              <a:pPr algn="r">
                <a:lnSpc>
                  <a:spcPct val="50000"/>
                </a:lnSpc>
                <a:spcBef>
                  <a:spcPct val="50000"/>
                </a:spcBef>
                <a:defRPr/>
              </a:pPr>
              <a:t>6</a:t>
            </a:fld>
            <a:endParaRPr kumimoji="1" lang="en-US" altLang="zh-CN" sz="1200">
              <a:solidFill>
                <a:schemeClr val="tx1">
                  <a:tint val="75000"/>
                </a:schemeClr>
              </a:solidFill>
              <a:latin typeface="Times New Roman" pitchFamily="18" charset="0"/>
              <a:ea typeface="华文新魏" pitchFamily="2" charset="-122"/>
            </a:endParaRPr>
          </a:p>
        </p:txBody>
      </p:sp>
      <p:sp>
        <p:nvSpPr>
          <p:cNvPr id="305156" name="Text Box 3"/>
          <p:cNvSpPr txBox="1">
            <a:spLocks noChangeArrowheads="1"/>
          </p:cNvSpPr>
          <p:nvPr/>
        </p:nvSpPr>
        <p:spPr bwMode="auto">
          <a:xfrm>
            <a:off x="381000" y="928670"/>
            <a:ext cx="11178117" cy="3869329"/>
          </a:xfrm>
          <a:prstGeom prst="rect">
            <a:avLst/>
          </a:prstGeom>
          <a:noFill/>
          <a:ln w="9525">
            <a:noFill/>
            <a:miter lim="800000"/>
            <a:headEnd/>
            <a:tailEnd/>
          </a:ln>
        </p:spPr>
        <p:txBody>
          <a:bodyPr>
            <a:spAutoFit/>
          </a:bodyPr>
          <a:lstStyle/>
          <a:p>
            <a:r>
              <a:rPr lang="en-US" altLang="zh-CN" sz="2800" dirty="0">
                <a:latin typeface="宋体" pitchFamily="2" charset="-122"/>
              </a:rPr>
              <a:t> </a:t>
            </a:r>
            <a:r>
              <a:rPr lang="en-US" altLang="zh-CN" sz="2800" dirty="0" smtClean="0"/>
              <a:t> </a:t>
            </a:r>
            <a:r>
              <a:rPr lang="zh-CN" altLang="en-US" sz="2800" dirty="0" smtClean="0"/>
              <a:t>种子堆散落性：指种子由高处自由下落时，向四周流散的性能。</a:t>
            </a:r>
          </a:p>
          <a:p>
            <a:r>
              <a:rPr lang="zh-CN" altLang="en-US" sz="2800" dirty="0" smtClean="0"/>
              <a:t>  种子静止角：指种粒在不受任何限制和帮助下，由高点自然落到水平面上所形成的圆锥体的斜面与锥底平面构成的夹角。</a:t>
            </a:r>
          </a:p>
          <a:p>
            <a:r>
              <a:rPr lang="zh-CN" altLang="en-US" sz="2800" dirty="0" smtClean="0"/>
              <a:t>  自流角：指种子在一斜面上开始滚动直到绝大多数种子滚完为止时两个斜面和其底部平面所构成的夹角</a:t>
            </a:r>
            <a:r>
              <a:rPr lang="en-US" altLang="zh-CN" sz="2800" dirty="0" smtClean="0"/>
              <a:t>(</a:t>
            </a:r>
            <a:r>
              <a:rPr lang="zh-CN" altLang="en-US" sz="2800" dirty="0" smtClean="0"/>
              <a:t>即种子在斜面上开始滚动的角度和绝大多数种子滚完时的角度</a:t>
            </a:r>
            <a:r>
              <a:rPr lang="en-US" altLang="zh-CN" sz="2800" dirty="0" smtClean="0"/>
              <a:t>)</a:t>
            </a:r>
            <a:r>
              <a:rPr lang="zh-CN" altLang="en-US" sz="2800" dirty="0" smtClean="0"/>
              <a:t>，用</a:t>
            </a:r>
            <a:r>
              <a:rPr lang="en-US" altLang="zh-CN" sz="2800" dirty="0" smtClean="0"/>
              <a:t>L1-L2</a:t>
            </a:r>
            <a:r>
              <a:rPr lang="zh-CN" altLang="en-US" sz="2800" dirty="0" smtClean="0"/>
              <a:t>表示。  </a:t>
            </a:r>
            <a:endParaRPr lang="en-US" altLang="zh-CN" sz="2800" dirty="0">
              <a:latin typeface="黑体" pitchFamily="49" charset="-122"/>
              <a:ea typeface="黑体" pitchFamily="49" charset="-122"/>
            </a:endParaRPr>
          </a:p>
        </p:txBody>
      </p:sp>
      <p:sp>
        <p:nvSpPr>
          <p:cNvPr id="305157" name="Text Box 4"/>
          <p:cNvSpPr txBox="1">
            <a:spLocks noChangeArrowheads="1"/>
          </p:cNvSpPr>
          <p:nvPr/>
        </p:nvSpPr>
        <p:spPr bwMode="auto">
          <a:xfrm>
            <a:off x="1016000" y="5029200"/>
            <a:ext cx="10261600" cy="646331"/>
          </a:xfrm>
          <a:prstGeom prst="rect">
            <a:avLst/>
          </a:prstGeom>
          <a:noFill/>
          <a:ln w="9525">
            <a:noFill/>
            <a:miter lim="800000"/>
            <a:headEnd/>
            <a:tailEnd/>
          </a:ln>
        </p:spPr>
        <p:txBody>
          <a:bodyPr>
            <a:spAutoFit/>
          </a:bodyPr>
          <a:lstStyle/>
          <a:p>
            <a:endParaRPr lang="zh-CN" altLang="zh-CN" sz="2400"/>
          </a:p>
        </p:txBody>
      </p:sp>
      <p:pic>
        <p:nvPicPr>
          <p:cNvPr id="2" name="Picture 2"/>
          <p:cNvPicPr>
            <a:picLocks noChangeAspect="1" noChangeArrowheads="1"/>
          </p:cNvPicPr>
          <p:nvPr/>
        </p:nvPicPr>
        <p:blipFill>
          <a:blip r:embed="rId3"/>
          <a:srcRect/>
          <a:stretch>
            <a:fillRect/>
          </a:stretch>
        </p:blipFill>
        <p:spPr bwMode="auto">
          <a:xfrm>
            <a:off x="6524628" y="4786322"/>
            <a:ext cx="2605077" cy="17208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9167834" y="4500570"/>
            <a:ext cx="2005864" cy="2000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7</a:t>
            </a:fld>
            <a:endParaRPr kumimoji="0" lang="en-US" altLang="zh-CN" sz="1800" b="0">
              <a:solidFill>
                <a:schemeClr val="tx1"/>
              </a:solidFill>
              <a:latin typeface="+mn-lt"/>
              <a:ea typeface="+mn-ea"/>
            </a:endParaRPr>
          </a:p>
        </p:txBody>
      </p:sp>
      <p:sp>
        <p:nvSpPr>
          <p:cNvPr id="6147" name="Text Box 2"/>
          <p:cNvSpPr txBox="1">
            <a:spLocks noChangeArrowheads="1"/>
          </p:cNvSpPr>
          <p:nvPr/>
        </p:nvSpPr>
        <p:spPr bwMode="auto">
          <a:xfrm>
            <a:off x="1666844" y="981076"/>
            <a:ext cx="8269288" cy="719563"/>
          </a:xfrm>
          <a:prstGeom prst="rect">
            <a:avLst/>
          </a:prstGeom>
          <a:noFill/>
          <a:ln w="9525">
            <a:noFill/>
            <a:miter lim="800000"/>
            <a:headEnd/>
            <a:tailEnd/>
          </a:ln>
        </p:spPr>
        <p:txBody>
          <a:bodyPr lIns="115196" tIns="57598" rIns="115196" bIns="57598">
            <a:spAutoFit/>
          </a:bodyPr>
          <a:lstStyle/>
          <a:p>
            <a:pPr defTabSz="1152525">
              <a:lnSpc>
                <a:spcPct val="140000"/>
              </a:lnSpc>
              <a:spcBef>
                <a:spcPct val="20000"/>
              </a:spcBef>
            </a:pPr>
            <a:r>
              <a:rPr lang="zh-CN" altLang="en-US" sz="2800" dirty="0"/>
              <a:t>三、材料和用具   （见实验过程）</a:t>
            </a:r>
            <a:endParaRPr lang="zh-CN" altLang="en-US" sz="2800" b="0" dirty="0">
              <a:solidFill>
                <a:schemeClr val="tx1"/>
              </a:solidFill>
            </a:endParaRPr>
          </a:p>
        </p:txBody>
      </p:sp>
      <p:sp>
        <p:nvSpPr>
          <p:cNvPr id="6148" name="矩形 8"/>
          <p:cNvSpPr>
            <a:spLocks noChangeArrowheads="1"/>
          </p:cNvSpPr>
          <p:nvPr/>
        </p:nvSpPr>
        <p:spPr bwMode="auto">
          <a:xfrm>
            <a:off x="1666844" y="1857375"/>
            <a:ext cx="2709863" cy="738188"/>
          </a:xfrm>
          <a:prstGeom prst="rect">
            <a:avLst/>
          </a:prstGeom>
          <a:noFill/>
          <a:ln w="9525">
            <a:noFill/>
            <a:miter lim="800000"/>
            <a:headEnd/>
            <a:tailEnd/>
          </a:ln>
        </p:spPr>
        <p:txBody>
          <a:bodyPr wrap="none">
            <a:spAutoFit/>
          </a:bodyPr>
          <a:lstStyle/>
          <a:p>
            <a:r>
              <a:rPr lang="zh-CN" altLang="en-US" sz="2800" dirty="0"/>
              <a:t>四、方法和步骤</a:t>
            </a:r>
          </a:p>
        </p:txBody>
      </p:sp>
      <p:sp>
        <p:nvSpPr>
          <p:cNvPr id="6149" name="矩形 9"/>
          <p:cNvSpPr>
            <a:spLocks noChangeArrowheads="1"/>
          </p:cNvSpPr>
          <p:nvPr/>
        </p:nvSpPr>
        <p:spPr bwMode="auto">
          <a:xfrm>
            <a:off x="1523968" y="2643188"/>
            <a:ext cx="9072626" cy="3323987"/>
          </a:xfrm>
          <a:prstGeom prst="rect">
            <a:avLst/>
          </a:prstGeom>
          <a:noFill/>
          <a:ln w="9525">
            <a:noFill/>
            <a:miter lim="800000"/>
            <a:headEnd/>
            <a:tailEnd/>
          </a:ln>
        </p:spPr>
        <p:txBody>
          <a:bodyPr wrap="square">
            <a:spAutoFit/>
          </a:bodyPr>
          <a:lstStyle/>
          <a:p>
            <a:r>
              <a:rPr lang="en-US" sz="2800" dirty="0"/>
              <a:t> </a:t>
            </a:r>
            <a:r>
              <a:rPr lang="en-US" sz="2800" dirty="0" smtClean="0"/>
              <a:t>(</a:t>
            </a:r>
            <a:r>
              <a:rPr lang="zh-CN" altLang="en-US" sz="2800" dirty="0" smtClean="0"/>
              <a:t>一</a:t>
            </a:r>
            <a:r>
              <a:rPr lang="en-US" sz="2800" dirty="0" smtClean="0"/>
              <a:t>) </a:t>
            </a:r>
            <a:r>
              <a:rPr lang="zh-CN" altLang="en-US" sz="2800" dirty="0" smtClean="0"/>
              <a:t>相对密度测定（</a:t>
            </a:r>
            <a:r>
              <a:rPr lang="zh-CN" altLang="en-US" sz="2800" dirty="0" smtClean="0">
                <a:solidFill>
                  <a:srgbClr val="FF0000"/>
                </a:solidFill>
              </a:rPr>
              <a:t>量筒法</a:t>
            </a:r>
            <a:r>
              <a:rPr lang="zh-CN" altLang="en-US" sz="2800" dirty="0" smtClean="0"/>
              <a:t>、相对密度瓶法）</a:t>
            </a:r>
            <a:endParaRPr lang="en-US" altLang="zh-CN" sz="2800" dirty="0" smtClean="0"/>
          </a:p>
          <a:p>
            <a:r>
              <a:rPr lang="en-US" altLang="zh-CN" sz="2800" b="0" dirty="0" smtClean="0"/>
              <a:t>1.</a:t>
            </a:r>
            <a:r>
              <a:rPr lang="zh-CN" altLang="en-US" sz="2800" b="0" dirty="0" smtClean="0"/>
              <a:t>取</a:t>
            </a:r>
            <a:r>
              <a:rPr lang="en-US" altLang="zh-CN" sz="2800" b="0" dirty="0" smtClean="0"/>
              <a:t>100ml</a:t>
            </a:r>
            <a:r>
              <a:rPr lang="zh-CN" altLang="en-US" sz="2800" b="0" dirty="0" smtClean="0"/>
              <a:t>量筒，倒入</a:t>
            </a:r>
            <a:r>
              <a:rPr lang="en-US" altLang="zh-CN" sz="2800" b="0" dirty="0" smtClean="0"/>
              <a:t>50ml50%</a:t>
            </a:r>
            <a:r>
              <a:rPr lang="zh-CN" altLang="en-US" sz="2800" b="0" dirty="0" smtClean="0"/>
              <a:t>的酒精，记录体积</a:t>
            </a:r>
            <a:r>
              <a:rPr lang="en-US" altLang="zh-CN" sz="2800" b="0" dirty="0" smtClean="0"/>
              <a:t>V1</a:t>
            </a:r>
          </a:p>
          <a:p>
            <a:r>
              <a:rPr lang="en-US" altLang="zh-CN" sz="2800" b="0" dirty="0" smtClean="0"/>
              <a:t>2.</a:t>
            </a:r>
            <a:r>
              <a:rPr lang="zh-CN" altLang="en-US" sz="2800" b="0" dirty="0" smtClean="0"/>
              <a:t>称取</a:t>
            </a:r>
            <a:r>
              <a:rPr lang="en-US" altLang="zh-CN" sz="2800" b="0" dirty="0" smtClean="0"/>
              <a:t>30g</a:t>
            </a:r>
            <a:r>
              <a:rPr lang="zh-CN" altLang="en-US" sz="2800" b="0" dirty="0" smtClean="0"/>
              <a:t>种子（</a:t>
            </a:r>
            <a:r>
              <a:rPr lang="en-US" altLang="zh-CN" sz="2800" b="0" dirty="0" smtClean="0"/>
              <a:t>W</a:t>
            </a:r>
            <a:r>
              <a:rPr lang="zh-CN" altLang="en-US" sz="2800" b="0" dirty="0" smtClean="0"/>
              <a:t>），倒入有酒精的量筒，记录体积</a:t>
            </a:r>
            <a:r>
              <a:rPr lang="en-US" altLang="zh-CN" sz="2800" b="0" dirty="0" smtClean="0"/>
              <a:t>V2</a:t>
            </a:r>
          </a:p>
          <a:p>
            <a:r>
              <a:rPr lang="en-US" altLang="zh-CN" sz="2800" b="0" dirty="0" smtClean="0"/>
              <a:t>3.</a:t>
            </a:r>
            <a:r>
              <a:rPr lang="zh-CN" altLang="en-US" sz="2800" b="0" dirty="0" smtClean="0"/>
              <a:t>相对密度</a:t>
            </a:r>
            <a:r>
              <a:rPr lang="en-US" altLang="zh-CN" sz="2800" b="0" dirty="0" smtClean="0"/>
              <a:t>=</a:t>
            </a:r>
            <a:r>
              <a:rPr lang="zh-CN" altLang="en-US" sz="2800" b="0" dirty="0" smtClean="0"/>
              <a:t>种子重量</a:t>
            </a:r>
            <a:r>
              <a:rPr lang="en-US" altLang="zh-CN" sz="2800" b="0" dirty="0" smtClean="0"/>
              <a:t>(g)/</a:t>
            </a:r>
            <a:r>
              <a:rPr lang="zh-CN" altLang="en-US" sz="2800" b="0" dirty="0" smtClean="0"/>
              <a:t>种子体积</a:t>
            </a:r>
            <a:r>
              <a:rPr lang="en-US" altLang="zh-CN" sz="2800" b="0" dirty="0" smtClean="0"/>
              <a:t>(ml)</a:t>
            </a:r>
          </a:p>
          <a:p>
            <a:r>
              <a:rPr lang="en-US" altLang="zh-CN" sz="2800" b="0" dirty="0" smtClean="0"/>
              <a:t>          =W/(V2-V1)     </a:t>
            </a:r>
            <a:endParaRPr lang="zh-CN" altLang="en-US" sz="28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8</a:t>
            </a:fld>
            <a:endParaRPr kumimoji="0" lang="en-US" altLang="zh-CN" sz="1800" b="0">
              <a:solidFill>
                <a:schemeClr val="tx1"/>
              </a:solidFill>
              <a:latin typeface="+mn-lt"/>
              <a:ea typeface="+mn-ea"/>
            </a:endParaRPr>
          </a:p>
        </p:txBody>
      </p:sp>
      <p:sp>
        <p:nvSpPr>
          <p:cNvPr id="6" name="矩形 9"/>
          <p:cNvSpPr>
            <a:spLocks noChangeArrowheads="1"/>
          </p:cNvSpPr>
          <p:nvPr/>
        </p:nvSpPr>
        <p:spPr bwMode="auto">
          <a:xfrm>
            <a:off x="1381092" y="642918"/>
            <a:ext cx="9858444" cy="5909310"/>
          </a:xfrm>
          <a:prstGeom prst="rect">
            <a:avLst/>
          </a:prstGeom>
          <a:noFill/>
          <a:ln w="9525">
            <a:noFill/>
            <a:miter lim="800000"/>
            <a:headEnd/>
            <a:tailEnd/>
          </a:ln>
        </p:spPr>
        <p:txBody>
          <a:bodyPr wrap="square">
            <a:spAutoFit/>
          </a:bodyPr>
          <a:lstStyle/>
          <a:p>
            <a:r>
              <a:rPr lang="en-US" sz="2800" dirty="0" smtClean="0"/>
              <a:t>(</a:t>
            </a:r>
            <a:r>
              <a:rPr lang="zh-CN" altLang="en-US" sz="2800" dirty="0" smtClean="0"/>
              <a:t>二</a:t>
            </a:r>
            <a:r>
              <a:rPr lang="en-US" sz="2800" dirty="0" smtClean="0"/>
              <a:t>) </a:t>
            </a:r>
            <a:r>
              <a:rPr lang="zh-CN" altLang="en-US" sz="2800" dirty="0" smtClean="0"/>
              <a:t>容重测定</a:t>
            </a:r>
            <a:endParaRPr lang="en-US" altLang="zh-CN" sz="2800" dirty="0" smtClean="0"/>
          </a:p>
          <a:p>
            <a:r>
              <a:rPr lang="en-US" altLang="zh-CN" sz="2800" dirty="0" smtClean="0"/>
              <a:t>1.</a:t>
            </a:r>
            <a:r>
              <a:rPr lang="zh-CN" altLang="en-US" sz="2800" dirty="0" smtClean="0"/>
              <a:t>容重器</a:t>
            </a:r>
            <a:r>
              <a:rPr lang="zh-CN" altLang="en-US" sz="2800" dirty="0" smtClean="0"/>
              <a:t>测定</a:t>
            </a:r>
            <a:endParaRPr lang="en-US" altLang="zh-CN" sz="2800" dirty="0" smtClean="0"/>
          </a:p>
          <a:p>
            <a:r>
              <a:rPr lang="en-US" altLang="zh-CN" sz="2800" b="0" dirty="0" smtClean="0"/>
              <a:t>1.1 </a:t>
            </a:r>
            <a:r>
              <a:rPr lang="zh-CN" altLang="en-US" sz="2800" b="0" dirty="0" smtClean="0"/>
              <a:t>打开</a:t>
            </a:r>
            <a:r>
              <a:rPr lang="zh-CN" altLang="en-US" sz="2800" b="0" dirty="0" smtClean="0"/>
              <a:t>箱盖，取出所有部件</a:t>
            </a:r>
            <a:r>
              <a:rPr lang="zh-CN" altLang="en-US" sz="2800" b="0" dirty="0" smtClean="0"/>
              <a:t>，安装好称量系统。</a:t>
            </a:r>
            <a:endParaRPr lang="zh-CN" altLang="en-US" sz="2800" b="0" dirty="0" smtClean="0"/>
          </a:p>
          <a:p>
            <a:r>
              <a:rPr lang="en-US" altLang="zh-CN" sz="2800" b="0" dirty="0" smtClean="0"/>
              <a:t>1.2 </a:t>
            </a:r>
            <a:r>
              <a:rPr lang="zh-CN" altLang="en-US" sz="2800" b="0" dirty="0" smtClean="0"/>
              <a:t>将</a:t>
            </a:r>
            <a:r>
              <a:rPr lang="zh-CN" altLang="en-US" sz="2800" b="0" dirty="0" smtClean="0"/>
              <a:t>带有排气砣的容重筒放</a:t>
            </a:r>
            <a:r>
              <a:rPr lang="zh-CN" altLang="en-US" sz="2800" b="0" dirty="0" smtClean="0"/>
              <a:t>在秤</a:t>
            </a:r>
            <a:r>
              <a:rPr lang="zh-CN" altLang="en-US" sz="2800" b="0" dirty="0" smtClean="0"/>
              <a:t>上，空载时调节零点。</a:t>
            </a:r>
          </a:p>
          <a:p>
            <a:r>
              <a:rPr lang="en-US" altLang="zh-CN" sz="2800" b="0" dirty="0" smtClean="0"/>
              <a:t>1.3 </a:t>
            </a:r>
            <a:r>
              <a:rPr lang="zh-CN" altLang="en-US" sz="2800" b="0" dirty="0" smtClean="0"/>
              <a:t>取下</a:t>
            </a:r>
            <a:r>
              <a:rPr lang="zh-CN" altLang="en-US" sz="2800" b="0" dirty="0" smtClean="0"/>
              <a:t>容量简，将容量筒安装</a:t>
            </a:r>
            <a:r>
              <a:rPr lang="zh-CN" altLang="en-US" sz="2800" b="0" dirty="0" smtClean="0"/>
              <a:t>在底座</a:t>
            </a:r>
            <a:r>
              <a:rPr lang="zh-CN" altLang="en-US" sz="2800" b="0" dirty="0" smtClean="0"/>
              <a:t>上</a:t>
            </a:r>
            <a:r>
              <a:rPr lang="zh-CN" altLang="en-US" sz="2800" b="0" dirty="0" smtClean="0"/>
              <a:t>，插上插片，套</a:t>
            </a:r>
            <a:r>
              <a:rPr lang="zh-CN" altLang="en-US" sz="2800" b="0" dirty="0" smtClean="0"/>
              <a:t>上中间筒。</a:t>
            </a:r>
          </a:p>
          <a:p>
            <a:r>
              <a:rPr lang="en-US" altLang="zh-CN" sz="2800" b="0" dirty="0" smtClean="0"/>
              <a:t>1.4 </a:t>
            </a:r>
            <a:r>
              <a:rPr lang="zh-CN" altLang="en-US" sz="2800" b="0" dirty="0" smtClean="0"/>
              <a:t>制备</a:t>
            </a:r>
            <a:r>
              <a:rPr lang="zh-CN" altLang="en-US" sz="2800" b="0" dirty="0" smtClean="0"/>
              <a:t>的试样倒入谷物筒内，装满刮平。再将谷物筒套在中间筒上，打开漏斗开关，</a:t>
            </a:r>
            <a:r>
              <a:rPr lang="zh-CN" altLang="en-US" sz="2800" b="0" dirty="0" smtClean="0"/>
              <a:t>让种子自由</a:t>
            </a:r>
            <a:r>
              <a:rPr lang="zh-CN" altLang="en-US" sz="2800" b="0" dirty="0" smtClean="0"/>
              <a:t>下落，待</a:t>
            </a:r>
            <a:r>
              <a:rPr lang="zh-CN" altLang="en-US" sz="2800" b="0" dirty="0" smtClean="0"/>
              <a:t>试样落入中间筒关闭</a:t>
            </a:r>
            <a:r>
              <a:rPr lang="zh-CN" altLang="en-US" sz="2800" b="0" dirty="0" smtClean="0"/>
              <a:t>漏斗</a:t>
            </a:r>
            <a:r>
              <a:rPr lang="zh-CN" altLang="en-US" sz="2800" b="0" dirty="0" smtClean="0"/>
              <a:t>开关，取下谷物筒。</a:t>
            </a:r>
            <a:endParaRPr lang="zh-CN" alt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3"/>
          <p:cNvSpPr txBox="1">
            <a:spLocks noGrp="1"/>
          </p:cNvSpPr>
          <p:nvPr/>
        </p:nvSpPr>
        <p:spPr bwMode="auto">
          <a:xfrm>
            <a:off x="8077200" y="6245226"/>
            <a:ext cx="2133600" cy="474663"/>
          </a:xfrm>
          <a:prstGeom prst="rect">
            <a:avLst/>
          </a:prstGeom>
          <a:noFill/>
          <a:ln>
            <a:miter lim="800000"/>
            <a:headEnd/>
            <a:tailEnd/>
          </a:ln>
        </p:spPr>
        <p:txBody>
          <a:bodyPr lIns="115196" tIns="57598" rIns="115196" bIns="57598"/>
          <a:lstStyle/>
          <a:p>
            <a:pPr algn="r" defTabSz="1152525">
              <a:lnSpc>
                <a:spcPct val="100000"/>
              </a:lnSpc>
              <a:defRPr/>
            </a:pPr>
            <a:fld id="{629A1F19-FA6A-4E7C-99C4-F8A4572FC075}" type="slidenum">
              <a:rPr kumimoji="0" lang="en-US" altLang="zh-CN" sz="1800" b="0">
                <a:solidFill>
                  <a:schemeClr val="tx1"/>
                </a:solidFill>
                <a:latin typeface="+mn-lt"/>
                <a:ea typeface="+mn-ea"/>
              </a:rPr>
              <a:pPr algn="r" defTabSz="1152525">
                <a:lnSpc>
                  <a:spcPct val="100000"/>
                </a:lnSpc>
                <a:defRPr/>
              </a:pPr>
              <a:t>9</a:t>
            </a:fld>
            <a:endParaRPr kumimoji="0" lang="en-US" altLang="zh-CN" sz="1800" b="0">
              <a:solidFill>
                <a:schemeClr val="tx1"/>
              </a:solidFill>
              <a:latin typeface="+mn-lt"/>
              <a:ea typeface="+mn-ea"/>
            </a:endParaRPr>
          </a:p>
        </p:txBody>
      </p:sp>
      <p:sp>
        <p:nvSpPr>
          <p:cNvPr id="6" name="矩形 9"/>
          <p:cNvSpPr>
            <a:spLocks noChangeArrowheads="1"/>
          </p:cNvSpPr>
          <p:nvPr/>
        </p:nvSpPr>
        <p:spPr bwMode="auto">
          <a:xfrm>
            <a:off x="1381092" y="642918"/>
            <a:ext cx="9858444" cy="1930337"/>
          </a:xfrm>
          <a:prstGeom prst="rect">
            <a:avLst/>
          </a:prstGeom>
          <a:noFill/>
          <a:ln w="9525">
            <a:noFill/>
            <a:miter lim="800000"/>
            <a:headEnd/>
            <a:tailEnd/>
          </a:ln>
        </p:spPr>
        <p:txBody>
          <a:bodyPr wrap="square">
            <a:spAutoFit/>
          </a:bodyPr>
          <a:lstStyle/>
          <a:p>
            <a:r>
              <a:rPr lang="en-US" altLang="zh-CN" sz="2800" b="0" dirty="0" smtClean="0"/>
              <a:t>1.5 </a:t>
            </a:r>
            <a:r>
              <a:rPr lang="zh-CN" altLang="en-US" sz="2800" b="0" dirty="0" smtClean="0"/>
              <a:t>抽出插片，谷物落入</a:t>
            </a:r>
            <a:r>
              <a:rPr lang="zh-CN" altLang="en-US" sz="2800" b="0" dirty="0" smtClean="0"/>
              <a:t>容量筒后</a:t>
            </a:r>
            <a:r>
              <a:rPr lang="zh-CN" altLang="en-US" sz="2800" b="0" dirty="0" smtClean="0"/>
              <a:t>，再将</a:t>
            </a:r>
            <a:r>
              <a:rPr lang="zh-CN" altLang="en-US" sz="2800" b="0" dirty="0" smtClean="0"/>
              <a:t>插片准确地插入豁口槽中</a:t>
            </a:r>
            <a:r>
              <a:rPr lang="zh-CN" altLang="en-US" sz="2800" b="0" dirty="0" smtClean="0"/>
              <a:t>，取下中间</a:t>
            </a:r>
            <a:r>
              <a:rPr lang="zh-CN" altLang="en-US" sz="2800" b="0" dirty="0" smtClean="0"/>
              <a:t>筒和容量筒，倒净插片上多余的试样，抽出插片，取下容量筒上的铁板底座，将容量筒放</a:t>
            </a:r>
            <a:r>
              <a:rPr lang="zh-CN" altLang="en-US" sz="2800" b="0" dirty="0" smtClean="0"/>
              <a:t>在秤</a:t>
            </a:r>
            <a:r>
              <a:rPr lang="zh-CN" altLang="en-US" sz="2800" b="0" dirty="0" smtClean="0"/>
              <a:t>上称量</a:t>
            </a:r>
            <a:r>
              <a:rPr lang="zh-CN" altLang="en-US" sz="2800" b="0" dirty="0" smtClean="0"/>
              <a:t>。</a:t>
            </a:r>
            <a:endParaRPr lang="en-US" altLang="zh-CN"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
      <a:dk1>
        <a:srgbClr val="000000"/>
      </a:dk1>
      <a:lt1>
        <a:srgbClr val="CCCCFF"/>
      </a:lt1>
      <a:dk2>
        <a:srgbClr val="000000"/>
      </a:dk2>
      <a:lt2>
        <a:srgbClr val="808080"/>
      </a:lt2>
      <a:accent1>
        <a:srgbClr val="C0C0C0"/>
      </a:accent1>
      <a:accent2>
        <a:srgbClr val="0066FF"/>
      </a:accent2>
      <a:accent3>
        <a:srgbClr val="E2E2FF"/>
      </a:accent3>
      <a:accent4>
        <a:srgbClr val="000000"/>
      </a:accent4>
      <a:accent5>
        <a:srgbClr val="DCDCDC"/>
      </a:accent5>
      <a:accent6>
        <a:srgbClr val="005CE7"/>
      </a:accent6>
      <a:hlink>
        <a:srgbClr val="FF0000"/>
      </a:hlink>
      <a:folHlink>
        <a:srgbClr val="009900"/>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2D050"/>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50000"/>
          </a:lnSpc>
          <a:spcBef>
            <a:spcPct val="0"/>
          </a:spcBef>
          <a:spcAft>
            <a:spcPct val="0"/>
          </a:spcAft>
          <a:buClrTx/>
          <a:buSzTx/>
          <a:buFontTx/>
          <a:buNone/>
          <a:tabLst/>
          <a:defRPr kumimoji="1" lang="zh-CN" altLang="en-US" sz="4000" b="1" i="0" u="none" strike="noStrike" cap="none" normalizeH="0" baseline="0" smtClean="0">
            <a:ln>
              <a:noFill/>
            </a:ln>
            <a:solidFill>
              <a:schemeClr val="tx2"/>
            </a:solidFill>
            <a:effectLst/>
            <a:latin typeface="黑体" pitchFamily="49" charset="-122"/>
            <a:ea typeface="黑体" pitchFamily="49" charset="-122"/>
          </a:defRPr>
        </a:defPPr>
      </a:lstStyle>
    </a:spDef>
    <a:lnDef>
      <a:spPr bwMode="auto">
        <a:xfrm>
          <a:off x="0" y="0"/>
          <a:ext cx="1" cy="1"/>
        </a:xfrm>
        <a:custGeom>
          <a:avLst/>
          <a:gdLst/>
          <a:ahLst/>
          <a:cxnLst/>
          <a:rect l="0" t="0" r="0" b="0"/>
          <a:pathLst/>
        </a:custGeom>
        <a:solidFill>
          <a:srgbClr val="92D050"/>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50000"/>
          </a:lnSpc>
          <a:spcBef>
            <a:spcPct val="0"/>
          </a:spcBef>
          <a:spcAft>
            <a:spcPct val="0"/>
          </a:spcAft>
          <a:buClrTx/>
          <a:buSzTx/>
          <a:buFontTx/>
          <a:buNone/>
          <a:tabLst/>
          <a:defRPr kumimoji="1" lang="zh-CN" altLang="en-US" sz="4000" b="1" i="0" u="none" strike="noStrike" cap="none" normalizeH="0" baseline="0" smtClean="0">
            <a:ln>
              <a:noFill/>
            </a:ln>
            <a:solidFill>
              <a:schemeClr val="tx2"/>
            </a:solidFill>
            <a:effectLst/>
            <a:latin typeface="黑体" pitchFamily="49" charset="-122"/>
            <a:ea typeface="黑体"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2761</TotalTime>
  <Words>1084</Words>
  <Application>Microsoft Office PowerPoint</Application>
  <PresentationFormat>自定义</PresentationFormat>
  <Paragraphs>103</Paragraphs>
  <Slides>15</Slides>
  <Notes>14</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默认设计模板</vt:lpstr>
      <vt:lpstr>种子学实验</vt:lpstr>
      <vt:lpstr>实验二  种子物理性质测定</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Company>西北农林科技大学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马守才</dc:creator>
  <cp:lastModifiedBy>lenovo</cp:lastModifiedBy>
  <cp:revision>108</cp:revision>
  <dcterms:created xsi:type="dcterms:W3CDTF">2002-12-16T12:12:11Z</dcterms:created>
  <dcterms:modified xsi:type="dcterms:W3CDTF">2017-11-26T08:07:17Z</dcterms:modified>
</cp:coreProperties>
</file>